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309" r:id="rId3"/>
    <p:sldId id="258" r:id="rId4"/>
    <p:sldId id="259" r:id="rId5"/>
    <p:sldId id="261" r:id="rId6"/>
    <p:sldId id="262" r:id="rId7"/>
    <p:sldId id="263" r:id="rId8"/>
    <p:sldId id="264" r:id="rId9"/>
    <p:sldId id="260" r:id="rId10"/>
    <p:sldId id="265" r:id="rId11"/>
    <p:sldId id="310" r:id="rId12"/>
    <p:sldId id="311" r:id="rId13"/>
    <p:sldId id="266" r:id="rId14"/>
    <p:sldId id="273" r:id="rId15"/>
    <p:sldId id="268" r:id="rId16"/>
    <p:sldId id="269" r:id="rId17"/>
    <p:sldId id="270" r:id="rId18"/>
    <p:sldId id="315" r:id="rId19"/>
    <p:sldId id="316" r:id="rId20"/>
    <p:sldId id="272" r:id="rId21"/>
    <p:sldId id="317" r:id="rId22"/>
    <p:sldId id="319" r:id="rId23"/>
    <p:sldId id="320" r:id="rId24"/>
    <p:sldId id="321" r:id="rId25"/>
    <p:sldId id="322" r:id="rId26"/>
    <p:sldId id="278" r:id="rId27"/>
    <p:sldId id="334" r:id="rId28"/>
    <p:sldId id="335" r:id="rId29"/>
    <p:sldId id="280" r:id="rId30"/>
    <p:sldId id="281" r:id="rId31"/>
    <p:sldId id="287" r:id="rId32"/>
    <p:sldId id="290" r:id="rId33"/>
    <p:sldId id="291" r:id="rId34"/>
    <p:sldId id="318" r:id="rId35"/>
    <p:sldId id="336" r:id="rId36"/>
    <p:sldId id="295" r:id="rId37"/>
    <p:sldId id="296" r:id="rId38"/>
    <p:sldId id="325" r:id="rId39"/>
    <p:sldId id="326" r:id="rId40"/>
    <p:sldId id="327" r:id="rId41"/>
    <p:sldId id="328" r:id="rId42"/>
    <p:sldId id="329" r:id="rId43"/>
    <p:sldId id="330" r:id="rId44"/>
    <p:sldId id="331" r:id="rId45"/>
    <p:sldId id="332" r:id="rId46"/>
    <p:sldId id="333" r:id="rId47"/>
    <p:sldId id="324" r:id="rId48"/>
    <p:sldId id="323" r:id="rId49"/>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0000"/>
    <a:srgbClr val="FF3300"/>
    <a:srgbClr val="6600FF"/>
    <a:srgbClr val="4D4D4D"/>
    <a:srgbClr val="18116F"/>
    <a:srgbClr val="F7090F"/>
    <a:srgbClr val="A50021"/>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81" autoAdjust="0"/>
    <p:restoredTop sz="94681" autoAdjust="0"/>
  </p:normalViewPr>
  <p:slideViewPr>
    <p:cSldViewPr>
      <p:cViewPr>
        <p:scale>
          <a:sx n="90" d="100"/>
          <a:sy n="90" d="100"/>
        </p:scale>
        <p:origin x="-816" y="-102"/>
      </p:cViewPr>
      <p:guideLst>
        <p:guide orient="horz" pos="180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65CFB5-8861-4FF0-A567-1C854F1E07AE}" type="datetimeFigureOut">
              <a:rPr lang="en-US" smtClean="0"/>
              <a:pPr/>
              <a:t>8/16/2012</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5D2ED1-E2C3-42D4-905F-743508C52594}" type="slidenum">
              <a:rPr lang="en-US" smtClean="0"/>
              <a:pPr/>
              <a:t>‹#›</a:t>
            </a:fld>
            <a:endParaRPr lang="en-US"/>
          </a:p>
        </p:txBody>
      </p:sp>
    </p:spTree>
    <p:extLst>
      <p:ext uri="{BB962C8B-B14F-4D97-AF65-F5344CB8AC3E}">
        <p14:creationId xmlns:p14="http://schemas.microsoft.com/office/powerpoint/2010/main" val="4272771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xfrm>
            <a:off x="685800" y="685800"/>
            <a:ext cx="5486400" cy="3429000"/>
          </a:xfrm>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lang="en-US" smtClean="0"/>
          </a:p>
        </p:txBody>
      </p:sp>
      <p:sp>
        <p:nvSpPr>
          <p:cNvPr id="28676" name="Slide Number Placeholder 3"/>
          <p:cNvSpPr>
            <a:spLocks noGrp="1"/>
          </p:cNvSpPr>
          <p:nvPr>
            <p:ph type="sldNum" sz="quarter" idx="5"/>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96A3C897-7C06-419D-AA91-3679D56D4D07}" type="slidenum">
              <a:rPr lang="en-US"/>
              <a:pPr fontAlgn="base">
                <a:spcBef>
                  <a:spcPct val="0"/>
                </a:spcBef>
                <a:spcAft>
                  <a:spcPct val="0"/>
                </a:spcAft>
                <a:defRPr/>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6"/>
            <a:ext cx="7772400" cy="1225021"/>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5296960"/>
            <a:ext cx="2133600" cy="304271"/>
          </a:xfrm>
          <a:prstGeom prst="rect">
            <a:avLst/>
          </a:prstGeom>
        </p:spPr>
        <p:txBody>
          <a:bodyPr/>
          <a:lstStyle/>
          <a:p>
            <a:fld id="{B1A5E593-C583-41C1-A18B-91D758C758DA}" type="datetimeFigureOut">
              <a:rPr lang="en-US" smtClean="0"/>
              <a:pPr/>
              <a:t>8/16/2012</a:t>
            </a:fld>
            <a:endParaRPr lang="en-US"/>
          </a:p>
        </p:txBody>
      </p:sp>
      <p:sp>
        <p:nvSpPr>
          <p:cNvPr id="5" name="Footer Placeholder 4"/>
          <p:cNvSpPr>
            <a:spLocks noGrp="1"/>
          </p:cNvSpPr>
          <p:nvPr>
            <p:ph type="ftr" sz="quarter" idx="11"/>
          </p:nvPr>
        </p:nvSpPr>
        <p:spPr>
          <a:xfrm>
            <a:off x="3124200" y="5296960"/>
            <a:ext cx="2895600" cy="304271"/>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5296960"/>
            <a:ext cx="2133600" cy="304271"/>
          </a:xfrm>
          <a:prstGeom prst="rect">
            <a:avLst/>
          </a:prstGeom>
        </p:spPr>
        <p:txBody>
          <a:bodyPr/>
          <a:lstStyle/>
          <a:p>
            <a:fld id="{70194C8B-95B5-4D75-98E1-B738D569F0DA}" type="slidenum">
              <a:rPr lang="en-US" smtClean="0"/>
              <a:pPr/>
              <a:t>‹#›</a:t>
            </a:fld>
            <a:endParaRPr lang="en-US"/>
          </a:p>
        </p:txBody>
      </p:sp>
    </p:spTree>
    <p:extLst>
      <p:ext uri="{BB962C8B-B14F-4D97-AF65-F5344CB8AC3E}">
        <p14:creationId xmlns:p14="http://schemas.microsoft.com/office/powerpoint/2010/main" val="4268568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6"/>
            <a:ext cx="8229600" cy="9525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333501"/>
            <a:ext cx="8229600" cy="3771636"/>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5296960"/>
            <a:ext cx="2133600" cy="304271"/>
          </a:xfrm>
          <a:prstGeom prst="rect">
            <a:avLst/>
          </a:prstGeom>
        </p:spPr>
        <p:txBody>
          <a:bodyPr/>
          <a:lstStyle/>
          <a:p>
            <a:fld id="{B1A5E593-C583-41C1-A18B-91D758C758DA}" type="datetimeFigureOut">
              <a:rPr lang="en-US" smtClean="0"/>
              <a:pPr/>
              <a:t>8/16/2012</a:t>
            </a:fld>
            <a:endParaRPr lang="en-US"/>
          </a:p>
        </p:txBody>
      </p:sp>
      <p:sp>
        <p:nvSpPr>
          <p:cNvPr id="5" name="Footer Placeholder 4"/>
          <p:cNvSpPr>
            <a:spLocks noGrp="1"/>
          </p:cNvSpPr>
          <p:nvPr>
            <p:ph type="ftr" sz="quarter" idx="11"/>
          </p:nvPr>
        </p:nvSpPr>
        <p:spPr>
          <a:xfrm>
            <a:off x="3124200" y="5296960"/>
            <a:ext cx="2895600" cy="304271"/>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5296960"/>
            <a:ext cx="2133600" cy="304271"/>
          </a:xfrm>
          <a:prstGeom prst="rect">
            <a:avLst/>
          </a:prstGeom>
        </p:spPr>
        <p:txBody>
          <a:bodyPr/>
          <a:lstStyle/>
          <a:p>
            <a:fld id="{70194C8B-95B5-4D75-98E1-B738D569F0DA}" type="slidenum">
              <a:rPr lang="en-US" smtClean="0"/>
              <a:pPr/>
              <a:t>‹#›</a:t>
            </a:fld>
            <a:endParaRPr lang="en-US"/>
          </a:p>
        </p:txBody>
      </p:sp>
    </p:spTree>
    <p:extLst>
      <p:ext uri="{BB962C8B-B14F-4D97-AF65-F5344CB8AC3E}">
        <p14:creationId xmlns:p14="http://schemas.microsoft.com/office/powerpoint/2010/main" val="2836793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7"/>
            <a:ext cx="2057400" cy="4876271"/>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7"/>
            <a:ext cx="6019800" cy="4876271"/>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5296960"/>
            <a:ext cx="2133600" cy="304271"/>
          </a:xfrm>
          <a:prstGeom prst="rect">
            <a:avLst/>
          </a:prstGeom>
        </p:spPr>
        <p:txBody>
          <a:bodyPr/>
          <a:lstStyle/>
          <a:p>
            <a:fld id="{B1A5E593-C583-41C1-A18B-91D758C758DA}" type="datetimeFigureOut">
              <a:rPr lang="en-US" smtClean="0"/>
              <a:pPr/>
              <a:t>8/16/2012</a:t>
            </a:fld>
            <a:endParaRPr lang="en-US"/>
          </a:p>
        </p:txBody>
      </p:sp>
      <p:sp>
        <p:nvSpPr>
          <p:cNvPr id="5" name="Footer Placeholder 4"/>
          <p:cNvSpPr>
            <a:spLocks noGrp="1"/>
          </p:cNvSpPr>
          <p:nvPr>
            <p:ph type="ftr" sz="quarter" idx="11"/>
          </p:nvPr>
        </p:nvSpPr>
        <p:spPr>
          <a:xfrm>
            <a:off x="3124200" y="5296960"/>
            <a:ext cx="2895600" cy="304271"/>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5296960"/>
            <a:ext cx="2133600" cy="304271"/>
          </a:xfrm>
          <a:prstGeom prst="rect">
            <a:avLst/>
          </a:prstGeom>
        </p:spPr>
        <p:txBody>
          <a:bodyPr/>
          <a:lstStyle/>
          <a:p>
            <a:fld id="{70194C8B-95B5-4D75-98E1-B738D569F0DA}" type="slidenum">
              <a:rPr lang="en-US" smtClean="0"/>
              <a:pPr/>
              <a:t>‹#›</a:t>
            </a:fld>
            <a:endParaRPr lang="en-US"/>
          </a:p>
        </p:txBody>
      </p:sp>
    </p:spTree>
    <p:extLst>
      <p:ext uri="{BB962C8B-B14F-4D97-AF65-F5344CB8AC3E}">
        <p14:creationId xmlns:p14="http://schemas.microsoft.com/office/powerpoint/2010/main" val="4258745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6"/>
            <a:ext cx="8229600" cy="9525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333501"/>
            <a:ext cx="8229600" cy="377163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5296960"/>
            <a:ext cx="2133600" cy="304271"/>
          </a:xfrm>
          <a:prstGeom prst="rect">
            <a:avLst/>
          </a:prstGeom>
        </p:spPr>
        <p:txBody>
          <a:bodyPr/>
          <a:lstStyle/>
          <a:p>
            <a:fld id="{B1A5E593-C583-41C1-A18B-91D758C758DA}" type="datetimeFigureOut">
              <a:rPr lang="en-US" smtClean="0"/>
              <a:pPr/>
              <a:t>8/16/2012</a:t>
            </a:fld>
            <a:endParaRPr lang="en-US"/>
          </a:p>
        </p:txBody>
      </p:sp>
      <p:sp>
        <p:nvSpPr>
          <p:cNvPr id="5" name="Footer Placeholder 4"/>
          <p:cNvSpPr>
            <a:spLocks noGrp="1"/>
          </p:cNvSpPr>
          <p:nvPr>
            <p:ph type="ftr" sz="quarter" idx="11"/>
          </p:nvPr>
        </p:nvSpPr>
        <p:spPr>
          <a:xfrm>
            <a:off x="3124200" y="5296960"/>
            <a:ext cx="2895600" cy="304271"/>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5296960"/>
            <a:ext cx="2133600" cy="304271"/>
          </a:xfrm>
          <a:prstGeom prst="rect">
            <a:avLst/>
          </a:prstGeom>
        </p:spPr>
        <p:txBody>
          <a:bodyPr/>
          <a:lstStyle/>
          <a:p>
            <a:fld id="{70194C8B-95B5-4D75-98E1-B738D569F0DA}" type="slidenum">
              <a:rPr lang="en-US" smtClean="0"/>
              <a:pPr/>
              <a:t>‹#›</a:t>
            </a:fld>
            <a:endParaRPr lang="en-US"/>
          </a:p>
        </p:txBody>
      </p:sp>
    </p:spTree>
    <p:extLst>
      <p:ext uri="{BB962C8B-B14F-4D97-AF65-F5344CB8AC3E}">
        <p14:creationId xmlns:p14="http://schemas.microsoft.com/office/powerpoint/2010/main" val="3262905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8"/>
            <a:ext cx="7772400" cy="1135062"/>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5296960"/>
            <a:ext cx="2133600" cy="304271"/>
          </a:xfrm>
          <a:prstGeom prst="rect">
            <a:avLst/>
          </a:prstGeom>
        </p:spPr>
        <p:txBody>
          <a:bodyPr/>
          <a:lstStyle/>
          <a:p>
            <a:fld id="{B1A5E593-C583-41C1-A18B-91D758C758DA}" type="datetimeFigureOut">
              <a:rPr lang="en-US" smtClean="0"/>
              <a:pPr/>
              <a:t>8/16/2012</a:t>
            </a:fld>
            <a:endParaRPr lang="en-US"/>
          </a:p>
        </p:txBody>
      </p:sp>
      <p:sp>
        <p:nvSpPr>
          <p:cNvPr id="5" name="Footer Placeholder 4"/>
          <p:cNvSpPr>
            <a:spLocks noGrp="1"/>
          </p:cNvSpPr>
          <p:nvPr>
            <p:ph type="ftr" sz="quarter" idx="11"/>
          </p:nvPr>
        </p:nvSpPr>
        <p:spPr>
          <a:xfrm>
            <a:off x="3124200" y="5296960"/>
            <a:ext cx="2895600" cy="304271"/>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5296960"/>
            <a:ext cx="2133600" cy="304271"/>
          </a:xfrm>
          <a:prstGeom prst="rect">
            <a:avLst/>
          </a:prstGeom>
        </p:spPr>
        <p:txBody>
          <a:bodyPr/>
          <a:lstStyle/>
          <a:p>
            <a:fld id="{70194C8B-95B5-4D75-98E1-B738D569F0DA}" type="slidenum">
              <a:rPr lang="en-US" smtClean="0"/>
              <a:pPr/>
              <a:t>‹#›</a:t>
            </a:fld>
            <a:endParaRPr lang="en-US"/>
          </a:p>
        </p:txBody>
      </p:sp>
    </p:spTree>
    <p:extLst>
      <p:ext uri="{BB962C8B-B14F-4D97-AF65-F5344CB8AC3E}">
        <p14:creationId xmlns:p14="http://schemas.microsoft.com/office/powerpoint/2010/main" val="3892457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6"/>
            <a:ext cx="8229600" cy="9525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1"/>
            <a:ext cx="4038600" cy="377163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1"/>
            <a:ext cx="4038600" cy="377163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5296960"/>
            <a:ext cx="2133600" cy="304271"/>
          </a:xfrm>
          <a:prstGeom prst="rect">
            <a:avLst/>
          </a:prstGeom>
        </p:spPr>
        <p:txBody>
          <a:bodyPr/>
          <a:lstStyle/>
          <a:p>
            <a:fld id="{B1A5E593-C583-41C1-A18B-91D758C758DA}" type="datetimeFigureOut">
              <a:rPr lang="en-US" smtClean="0"/>
              <a:pPr/>
              <a:t>8/16/2012</a:t>
            </a:fld>
            <a:endParaRPr lang="en-US"/>
          </a:p>
        </p:txBody>
      </p:sp>
      <p:sp>
        <p:nvSpPr>
          <p:cNvPr id="6" name="Footer Placeholder 5"/>
          <p:cNvSpPr>
            <a:spLocks noGrp="1"/>
          </p:cNvSpPr>
          <p:nvPr>
            <p:ph type="ftr" sz="quarter" idx="11"/>
          </p:nvPr>
        </p:nvSpPr>
        <p:spPr>
          <a:xfrm>
            <a:off x="3124200" y="5296960"/>
            <a:ext cx="2895600" cy="304271"/>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5296960"/>
            <a:ext cx="2133600" cy="304271"/>
          </a:xfrm>
          <a:prstGeom prst="rect">
            <a:avLst/>
          </a:prstGeom>
        </p:spPr>
        <p:txBody>
          <a:bodyPr/>
          <a:lstStyle/>
          <a:p>
            <a:fld id="{70194C8B-95B5-4D75-98E1-B738D569F0DA}" type="slidenum">
              <a:rPr lang="en-US" smtClean="0"/>
              <a:pPr/>
              <a:t>‹#›</a:t>
            </a:fld>
            <a:endParaRPr lang="en-US"/>
          </a:p>
        </p:txBody>
      </p:sp>
    </p:spTree>
    <p:extLst>
      <p:ext uri="{BB962C8B-B14F-4D97-AF65-F5344CB8AC3E}">
        <p14:creationId xmlns:p14="http://schemas.microsoft.com/office/powerpoint/2010/main" val="3276960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6"/>
            <a:ext cx="8229600" cy="9525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6"/>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279261"/>
            <a:ext cx="4041775" cy="533136"/>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1812396"/>
            <a:ext cx="4041775" cy="329274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5296960"/>
            <a:ext cx="2133600" cy="304271"/>
          </a:xfrm>
          <a:prstGeom prst="rect">
            <a:avLst/>
          </a:prstGeom>
        </p:spPr>
        <p:txBody>
          <a:bodyPr/>
          <a:lstStyle/>
          <a:p>
            <a:fld id="{B1A5E593-C583-41C1-A18B-91D758C758DA}" type="datetimeFigureOut">
              <a:rPr lang="en-US" smtClean="0"/>
              <a:pPr/>
              <a:t>8/16/2012</a:t>
            </a:fld>
            <a:endParaRPr lang="en-US"/>
          </a:p>
        </p:txBody>
      </p:sp>
      <p:sp>
        <p:nvSpPr>
          <p:cNvPr id="8" name="Footer Placeholder 7"/>
          <p:cNvSpPr>
            <a:spLocks noGrp="1"/>
          </p:cNvSpPr>
          <p:nvPr>
            <p:ph type="ftr" sz="quarter" idx="11"/>
          </p:nvPr>
        </p:nvSpPr>
        <p:spPr>
          <a:xfrm>
            <a:off x="3124200" y="5296960"/>
            <a:ext cx="2895600" cy="304271"/>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5296960"/>
            <a:ext cx="2133600" cy="304271"/>
          </a:xfrm>
          <a:prstGeom prst="rect">
            <a:avLst/>
          </a:prstGeom>
        </p:spPr>
        <p:txBody>
          <a:bodyPr/>
          <a:lstStyle/>
          <a:p>
            <a:fld id="{70194C8B-95B5-4D75-98E1-B738D569F0DA}" type="slidenum">
              <a:rPr lang="en-US" smtClean="0"/>
              <a:pPr/>
              <a:t>‹#›</a:t>
            </a:fld>
            <a:endParaRPr lang="en-US"/>
          </a:p>
        </p:txBody>
      </p:sp>
    </p:spTree>
    <p:extLst>
      <p:ext uri="{BB962C8B-B14F-4D97-AF65-F5344CB8AC3E}">
        <p14:creationId xmlns:p14="http://schemas.microsoft.com/office/powerpoint/2010/main" val="3147525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6"/>
            <a:ext cx="8229600" cy="9525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5296960"/>
            <a:ext cx="2133600" cy="304271"/>
          </a:xfrm>
          <a:prstGeom prst="rect">
            <a:avLst/>
          </a:prstGeom>
        </p:spPr>
        <p:txBody>
          <a:bodyPr/>
          <a:lstStyle/>
          <a:p>
            <a:fld id="{B1A5E593-C583-41C1-A18B-91D758C758DA}" type="datetimeFigureOut">
              <a:rPr lang="en-US" smtClean="0"/>
              <a:pPr/>
              <a:t>8/16/2012</a:t>
            </a:fld>
            <a:endParaRPr lang="en-US"/>
          </a:p>
        </p:txBody>
      </p:sp>
      <p:sp>
        <p:nvSpPr>
          <p:cNvPr id="4" name="Footer Placeholder 3"/>
          <p:cNvSpPr>
            <a:spLocks noGrp="1"/>
          </p:cNvSpPr>
          <p:nvPr>
            <p:ph type="ftr" sz="quarter" idx="11"/>
          </p:nvPr>
        </p:nvSpPr>
        <p:spPr>
          <a:xfrm>
            <a:off x="3124200" y="5296960"/>
            <a:ext cx="2895600" cy="304271"/>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5296960"/>
            <a:ext cx="2133600" cy="304271"/>
          </a:xfrm>
          <a:prstGeom prst="rect">
            <a:avLst/>
          </a:prstGeom>
        </p:spPr>
        <p:txBody>
          <a:bodyPr/>
          <a:lstStyle/>
          <a:p>
            <a:fld id="{70194C8B-95B5-4D75-98E1-B738D569F0DA}" type="slidenum">
              <a:rPr lang="en-US" smtClean="0"/>
              <a:pPr/>
              <a:t>‹#›</a:t>
            </a:fld>
            <a:endParaRPr lang="en-US"/>
          </a:p>
        </p:txBody>
      </p:sp>
    </p:spTree>
    <p:extLst>
      <p:ext uri="{BB962C8B-B14F-4D97-AF65-F5344CB8AC3E}">
        <p14:creationId xmlns:p14="http://schemas.microsoft.com/office/powerpoint/2010/main" val="4025792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5296960"/>
            <a:ext cx="2133600" cy="304271"/>
          </a:xfrm>
          <a:prstGeom prst="rect">
            <a:avLst/>
          </a:prstGeom>
        </p:spPr>
        <p:txBody>
          <a:bodyPr/>
          <a:lstStyle/>
          <a:p>
            <a:fld id="{B1A5E593-C583-41C1-A18B-91D758C758DA}" type="datetimeFigureOut">
              <a:rPr lang="en-US" smtClean="0"/>
              <a:pPr/>
              <a:t>8/16/2012</a:t>
            </a:fld>
            <a:endParaRPr lang="en-US"/>
          </a:p>
        </p:txBody>
      </p:sp>
      <p:sp>
        <p:nvSpPr>
          <p:cNvPr id="3" name="Footer Placeholder 2"/>
          <p:cNvSpPr>
            <a:spLocks noGrp="1"/>
          </p:cNvSpPr>
          <p:nvPr>
            <p:ph type="ftr" sz="quarter" idx="11"/>
          </p:nvPr>
        </p:nvSpPr>
        <p:spPr>
          <a:xfrm>
            <a:off x="3124200" y="5296960"/>
            <a:ext cx="2895600" cy="304271"/>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5296960"/>
            <a:ext cx="2133600" cy="304271"/>
          </a:xfrm>
          <a:prstGeom prst="rect">
            <a:avLst/>
          </a:prstGeom>
        </p:spPr>
        <p:txBody>
          <a:bodyPr/>
          <a:lstStyle/>
          <a:p>
            <a:fld id="{70194C8B-95B5-4D75-98E1-B738D569F0DA}" type="slidenum">
              <a:rPr lang="en-US" smtClean="0"/>
              <a:pPr/>
              <a:t>‹#›</a:t>
            </a:fld>
            <a:endParaRPr lang="en-US"/>
          </a:p>
        </p:txBody>
      </p:sp>
    </p:spTree>
    <p:extLst>
      <p:ext uri="{BB962C8B-B14F-4D97-AF65-F5344CB8AC3E}">
        <p14:creationId xmlns:p14="http://schemas.microsoft.com/office/powerpoint/2010/main" val="2798083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27541"/>
            <a:ext cx="3008313" cy="968376"/>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4"/>
            <a:ext cx="5111750" cy="4877594"/>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195919"/>
            <a:ext cx="3008313" cy="39092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5296960"/>
            <a:ext cx="2133600" cy="304271"/>
          </a:xfrm>
          <a:prstGeom prst="rect">
            <a:avLst/>
          </a:prstGeom>
        </p:spPr>
        <p:txBody>
          <a:bodyPr/>
          <a:lstStyle/>
          <a:p>
            <a:fld id="{B1A5E593-C583-41C1-A18B-91D758C758DA}" type="datetimeFigureOut">
              <a:rPr lang="en-US" smtClean="0"/>
              <a:pPr/>
              <a:t>8/16/2012</a:t>
            </a:fld>
            <a:endParaRPr lang="en-US"/>
          </a:p>
        </p:txBody>
      </p:sp>
      <p:sp>
        <p:nvSpPr>
          <p:cNvPr id="6" name="Footer Placeholder 5"/>
          <p:cNvSpPr>
            <a:spLocks noGrp="1"/>
          </p:cNvSpPr>
          <p:nvPr>
            <p:ph type="ftr" sz="quarter" idx="11"/>
          </p:nvPr>
        </p:nvSpPr>
        <p:spPr>
          <a:xfrm>
            <a:off x="3124200" y="5296960"/>
            <a:ext cx="2895600" cy="304271"/>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5296960"/>
            <a:ext cx="2133600" cy="304271"/>
          </a:xfrm>
          <a:prstGeom prst="rect">
            <a:avLst/>
          </a:prstGeom>
        </p:spPr>
        <p:txBody>
          <a:bodyPr/>
          <a:lstStyle/>
          <a:p>
            <a:fld id="{70194C8B-95B5-4D75-98E1-B738D569F0DA}" type="slidenum">
              <a:rPr lang="en-US" smtClean="0"/>
              <a:pPr/>
              <a:t>‹#›</a:t>
            </a:fld>
            <a:endParaRPr lang="en-US"/>
          </a:p>
        </p:txBody>
      </p:sp>
    </p:spTree>
    <p:extLst>
      <p:ext uri="{BB962C8B-B14F-4D97-AF65-F5344CB8AC3E}">
        <p14:creationId xmlns:p14="http://schemas.microsoft.com/office/powerpoint/2010/main" val="1096679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3"/>
            <a:ext cx="5486400" cy="6707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5296960"/>
            <a:ext cx="2133600" cy="304271"/>
          </a:xfrm>
          <a:prstGeom prst="rect">
            <a:avLst/>
          </a:prstGeom>
        </p:spPr>
        <p:txBody>
          <a:bodyPr/>
          <a:lstStyle/>
          <a:p>
            <a:fld id="{B1A5E593-C583-41C1-A18B-91D758C758DA}" type="datetimeFigureOut">
              <a:rPr lang="en-US" smtClean="0"/>
              <a:pPr/>
              <a:t>8/16/2012</a:t>
            </a:fld>
            <a:endParaRPr lang="en-US"/>
          </a:p>
        </p:txBody>
      </p:sp>
      <p:sp>
        <p:nvSpPr>
          <p:cNvPr id="6" name="Footer Placeholder 5"/>
          <p:cNvSpPr>
            <a:spLocks noGrp="1"/>
          </p:cNvSpPr>
          <p:nvPr>
            <p:ph type="ftr" sz="quarter" idx="11"/>
          </p:nvPr>
        </p:nvSpPr>
        <p:spPr>
          <a:xfrm>
            <a:off x="3124200" y="5296960"/>
            <a:ext cx="2895600" cy="304271"/>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5296960"/>
            <a:ext cx="2133600" cy="304271"/>
          </a:xfrm>
          <a:prstGeom prst="rect">
            <a:avLst/>
          </a:prstGeom>
        </p:spPr>
        <p:txBody>
          <a:bodyPr/>
          <a:lstStyle/>
          <a:p>
            <a:fld id="{70194C8B-95B5-4D75-98E1-B738D569F0DA}" type="slidenum">
              <a:rPr lang="en-US" smtClean="0"/>
              <a:pPr/>
              <a:t>‹#›</a:t>
            </a:fld>
            <a:endParaRPr lang="en-US"/>
          </a:p>
        </p:txBody>
      </p:sp>
    </p:spTree>
    <p:extLst>
      <p:ext uri="{BB962C8B-B14F-4D97-AF65-F5344CB8AC3E}">
        <p14:creationId xmlns:p14="http://schemas.microsoft.com/office/powerpoint/2010/main" val="3294055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44000" cy="697260"/>
            <a:chOff x="0" y="0"/>
            <a:chExt cx="9144000" cy="836712"/>
          </a:xfrm>
        </p:grpSpPr>
        <p:sp>
          <p:nvSpPr>
            <p:cNvPr id="8" name="Rectangle 7"/>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1.0 Introduction</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to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Economics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0" name="Content Placeholder 28" descr="WW badge.jpg"/>
            <p:cNvPicPr>
              <a:picLocks noChangeAspect="1"/>
            </p:cNvPicPr>
            <p:nvPr/>
          </p:nvPicPr>
          <p:blipFill>
            <a:blip r:embed="rId13"/>
            <a:stretch>
              <a:fillRect/>
            </a:stretch>
          </p:blipFill>
          <p:spPr>
            <a:xfrm>
              <a:off x="7740352" y="116632"/>
              <a:ext cx="1192088" cy="524519"/>
            </a:xfrm>
            <a:prstGeom prst="rect">
              <a:avLst/>
            </a:prstGeom>
          </p:spPr>
        </p:pic>
      </p:grpSp>
    </p:spTree>
    <p:extLst>
      <p:ext uri="{BB962C8B-B14F-4D97-AF65-F5344CB8AC3E}">
        <p14:creationId xmlns:p14="http://schemas.microsoft.com/office/powerpoint/2010/main" val="1149641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elkerswikinomics.com/blog/category/circular-flow-model/" TargetMode="External"/><Relationship Id="rId13" Type="http://schemas.openxmlformats.org/officeDocument/2006/relationships/hyperlink" Target="http://welkerswikinomics.com/blog/category/utility-maximization/" TargetMode="External"/><Relationship Id="rId18" Type="http://schemas.openxmlformats.org/officeDocument/2006/relationships/hyperlink" Target="http://welkerswikinomics.com/blog/category/command-economies/" TargetMode="External"/><Relationship Id="rId3" Type="http://schemas.openxmlformats.org/officeDocument/2006/relationships/hyperlink" Target="http://welkerswikinomics.com/blog/category/basic-economic-question/" TargetMode="External"/><Relationship Id="rId7" Type="http://schemas.openxmlformats.org/officeDocument/2006/relationships/hyperlink" Target="http://welkerswikinomics.com/blog/category/price-theory/" TargetMode="External"/><Relationship Id="rId12" Type="http://schemas.openxmlformats.org/officeDocument/2006/relationships/hyperlink" Target="http://welkerswikinomics.com/blog/category/utility/" TargetMode="External"/><Relationship Id="rId17" Type="http://schemas.openxmlformats.org/officeDocument/2006/relationships/hyperlink" Target="http://welkerswikinomics.com/blog/category/free-markets/" TargetMode="External"/><Relationship Id="rId2" Type="http://schemas.openxmlformats.org/officeDocument/2006/relationships/hyperlink" Target="http://welkerswikinomics.com/blog/category/scarcity/" TargetMode="External"/><Relationship Id="rId16" Type="http://schemas.openxmlformats.org/officeDocument/2006/relationships/hyperlink" Target="http://welkerswikinomics.com/blog/category/economic-systems/" TargetMode="External"/><Relationship Id="rId20" Type="http://schemas.openxmlformats.org/officeDocument/2006/relationships/hyperlink" Target="http://www.econclassroom.com/?page_id=3196" TargetMode="External"/><Relationship Id="rId1" Type="http://schemas.openxmlformats.org/officeDocument/2006/relationships/slideLayout" Target="../slideLayouts/slideLayout1.xml"/><Relationship Id="rId6" Type="http://schemas.openxmlformats.org/officeDocument/2006/relationships/hyperlink" Target="http://welkerswikinomics.com/blog/category/production-possibilities-curve/" TargetMode="External"/><Relationship Id="rId11" Type="http://schemas.openxmlformats.org/officeDocument/2006/relationships/hyperlink" Target="http://welkerswikinomics.com/blog/category/incentives/" TargetMode="External"/><Relationship Id="rId5" Type="http://schemas.openxmlformats.org/officeDocument/2006/relationships/hyperlink" Target="http://welkerswikinomics.com/blog/category/trade-offs/" TargetMode="External"/><Relationship Id="rId15" Type="http://schemas.openxmlformats.org/officeDocument/2006/relationships/hyperlink" Target="http://welkerswikinomics.com/blog/category/specialization/" TargetMode="External"/><Relationship Id="rId10" Type="http://schemas.openxmlformats.org/officeDocument/2006/relationships/hyperlink" Target="http://welkerswikinomics.com/blog/category/costbenefit-analysis/" TargetMode="External"/><Relationship Id="rId19" Type="http://schemas.openxmlformats.org/officeDocument/2006/relationships/hyperlink" Target="http://welkerswikinomics.com/blog/category/rational-behavior/" TargetMode="External"/><Relationship Id="rId4" Type="http://schemas.openxmlformats.org/officeDocument/2006/relationships/hyperlink" Target="http://welkerswikinomics.com/blog/category/opportunity-cost/" TargetMode="External"/><Relationship Id="rId9" Type="http://schemas.openxmlformats.org/officeDocument/2006/relationships/hyperlink" Target="http://welkerswikinomics.com/blog/category/factors-of-production/" TargetMode="External"/><Relationship Id="rId14" Type="http://schemas.openxmlformats.org/officeDocument/2006/relationships/hyperlink" Target="http://welkerswikinomics.com/blog/category/comparative-advantage/"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hyperlink" Target="http://www.google.com/url?sa=t&amp;rct=j&amp;q=&amp;esrc=s&amp;source=web&amp;cd=1&amp;ved=0CFMQFjAA&amp;url=http://www.amazon.com/The-Worldly-Philosophers-Economic-Thinkers/dp/068486214X&amp;ei=x_77T9TwK4SN4gTm5tTHBg&amp;usg=AFQjCNFcdU18GiSXl3_efvB0jZA1cQkHww" TargetMode="Externa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Image_0" TargetMode="External"/><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Image_9" TargetMode="Externa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Image_10" TargetMode="External"/><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Image_5"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Image_5"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Image_7" TargetMode="External"/><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Image_5" TargetMode="Externa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Image_7" TargetMode="External"/><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econclassroom.com/?p=4389" TargetMode="External"/><Relationship Id="rId2" Type="http://schemas.openxmlformats.org/officeDocument/2006/relationships/slideLayout" Target="../slideLayouts/slideLayout2.xml"/><Relationship Id="rId1" Type="http://schemas.openxmlformats.org/officeDocument/2006/relationships/video" Target="http://www.youtube.com/v/kmjzgB_tUJ8?version=3&amp;hl=en_US&amp;rel=0" TargetMode="External"/><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hyperlink" Target="http://www.econclassroom.com/?p=4403" TargetMode="External"/><Relationship Id="rId2" Type="http://schemas.openxmlformats.org/officeDocument/2006/relationships/slideLayout" Target="../slideLayouts/slideLayout2.xml"/><Relationship Id="rId1" Type="http://schemas.openxmlformats.org/officeDocument/2006/relationships/video" Target="http://www.youtube.com/v/m1hY3-y0-dM?version=3&amp;hl=en_US&amp;rel=0" TargetMode="Externa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Image_9"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hyperlink" Target="http://www.econclassroom.com/?p=4397" TargetMode="External"/><Relationship Id="rId2" Type="http://schemas.openxmlformats.org/officeDocument/2006/relationships/slideLayout" Target="../slideLayouts/slideLayout1.xml"/><Relationship Id="rId1" Type="http://schemas.openxmlformats.org/officeDocument/2006/relationships/video" Target="http://www.youtube.com/v/_PKH2wtDT3E?version=3&amp;hl=en_US&amp;rel=0" TargetMode="External"/><Relationship Id="rId4" Type="http://schemas.openxmlformats.org/officeDocument/2006/relationships/image" Target="../media/image17.png"/></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7.xml"/><Relationship Id="rId1" Type="http://schemas.openxmlformats.org/officeDocument/2006/relationships/video" Target="http://www.youtube.com/v/0P9fA3OeTj8?version=3&amp;hl=en_US&amp;rel=0" TargetMode="External"/><Relationship Id="rId4" Type="http://schemas.openxmlformats.org/officeDocument/2006/relationships/hyperlink" Target="http://www.youtube.com/watch?v=0P9fA3OeTj8"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www.econclassroom.com/?glossary=diamond-and-water-paradox"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7.xml"/><Relationship Id="rId1" Type="http://schemas.openxmlformats.org/officeDocument/2006/relationships/video" Target="http://www.youtube.com/v/vc324aHB2m8?version=3&amp;hl=en_US&amp;rel=0" TargetMode="External"/><Relationship Id="rId4" Type="http://schemas.openxmlformats.org/officeDocument/2006/relationships/hyperlink" Target="http://www.econclassroom.com/?p=3010"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welkerswikinomics.com/blog/category/exchange-rates/" TargetMode="External"/><Relationship Id="rId13" Type="http://schemas.openxmlformats.org/officeDocument/2006/relationships/hyperlink" Target="http://welkerswikinomics.com/blog/category/market-failure/" TargetMode="External"/><Relationship Id="rId18" Type="http://schemas.openxmlformats.org/officeDocument/2006/relationships/hyperlink" Target="http://welkerswikinomics.com/blog/category/game-theory/" TargetMode="External"/><Relationship Id="rId26" Type="http://schemas.openxmlformats.org/officeDocument/2006/relationships/hyperlink" Target="http://welkerswikinomics.com/blog/category/profit-maximization/" TargetMode="External"/><Relationship Id="rId3" Type="http://schemas.openxmlformats.org/officeDocument/2006/relationships/hyperlink" Target="http://welkerswikinomics.com/blog/category/scarcity/" TargetMode="External"/><Relationship Id="rId21" Type="http://schemas.openxmlformats.org/officeDocument/2006/relationships/hyperlink" Target="http://welkerswikinomics.com/blog/category/recession/" TargetMode="External"/><Relationship Id="rId7" Type="http://schemas.openxmlformats.org/officeDocument/2006/relationships/hyperlink" Target="http://welkerswikinomics.com/blog/glossary/marginal-analysis/" TargetMode="External"/><Relationship Id="rId12" Type="http://schemas.openxmlformats.org/officeDocument/2006/relationships/hyperlink" Target="http://welkerswikinomics.com/blog/category/taxes/" TargetMode="External"/><Relationship Id="rId17" Type="http://schemas.openxmlformats.org/officeDocument/2006/relationships/hyperlink" Target="http://welkerswikinomics.com/blog/category/perfect-competition/" TargetMode="External"/><Relationship Id="rId25" Type="http://schemas.openxmlformats.org/officeDocument/2006/relationships/hyperlink" Target="http://welkerswikinomics.com/blog/glossary/utility-maximization-rule/" TargetMode="External"/><Relationship Id="rId2" Type="http://schemas.openxmlformats.org/officeDocument/2006/relationships/hyperlink" Target="http://welkerswikinomics.com/blog/2012/04/30/seeing-the-forest-through-the-trees-an-intro-to-macroeconomics/" TargetMode="External"/><Relationship Id="rId16" Type="http://schemas.openxmlformats.org/officeDocument/2006/relationships/hyperlink" Target="http://welkerswikinomics.com/blog/category/environment/" TargetMode="External"/><Relationship Id="rId20" Type="http://schemas.openxmlformats.org/officeDocument/2006/relationships/hyperlink" Target="http://welkerswikinomics.com/blog/category/income-distribution/" TargetMode="External"/><Relationship Id="rId1" Type="http://schemas.openxmlformats.org/officeDocument/2006/relationships/slideLayout" Target="../slideLayouts/slideLayout2.xml"/><Relationship Id="rId6" Type="http://schemas.openxmlformats.org/officeDocument/2006/relationships/hyperlink" Target="http://welkerswikinomics.com/blog/category/opportunity-cost/" TargetMode="External"/><Relationship Id="rId11" Type="http://schemas.openxmlformats.org/officeDocument/2006/relationships/hyperlink" Target="http://welkerswikinomics.com/blog/category/price-theory/" TargetMode="External"/><Relationship Id="rId24" Type="http://schemas.openxmlformats.org/officeDocument/2006/relationships/hyperlink" Target="http://welkerswikinomics.com/blog/category/product-markets/" TargetMode="External"/><Relationship Id="rId5" Type="http://schemas.openxmlformats.org/officeDocument/2006/relationships/hyperlink" Target="http://welkerswikinomics.com/blog/category/trade-offs/" TargetMode="External"/><Relationship Id="rId15" Type="http://schemas.openxmlformats.org/officeDocument/2006/relationships/hyperlink" Target="http://welkerswikinomics.com/blog/category/financial-markets/" TargetMode="External"/><Relationship Id="rId23" Type="http://schemas.openxmlformats.org/officeDocument/2006/relationships/hyperlink" Target="http://welkerswikinomics.com/blog/category/free-trade/" TargetMode="External"/><Relationship Id="rId10" Type="http://schemas.openxmlformats.org/officeDocument/2006/relationships/hyperlink" Target="http://welkerswikinomics.com/blog/category/utility-maximization/" TargetMode="External"/><Relationship Id="rId19" Type="http://schemas.openxmlformats.org/officeDocument/2006/relationships/hyperlink" Target="http://welkerswikinomics.com/blog/category/price-discrimination/" TargetMode="External"/><Relationship Id="rId4" Type="http://schemas.openxmlformats.org/officeDocument/2006/relationships/hyperlink" Target="http://welkerswikinomics.com/blog/category/factors-of-production/" TargetMode="External"/><Relationship Id="rId9" Type="http://schemas.openxmlformats.org/officeDocument/2006/relationships/hyperlink" Target="http://welkerswikinomics.com/blog/category/costbenefit-analysis/" TargetMode="External"/><Relationship Id="rId14" Type="http://schemas.openxmlformats.org/officeDocument/2006/relationships/hyperlink" Target="http://welkerswikinomics.com/blog/category/public-goods/" TargetMode="External"/><Relationship Id="rId22" Type="http://schemas.openxmlformats.org/officeDocument/2006/relationships/hyperlink" Target="http://welkerswikinomics.com/blog/category/supplydemand/"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Table 20"/>
          <p:cNvGraphicFramePr>
            <a:graphicFrameLocks noGrp="1"/>
          </p:cNvGraphicFramePr>
          <p:nvPr>
            <p:extLst>
              <p:ext uri="{D42A27DB-BD31-4B8C-83A1-F6EECF244321}">
                <p14:modId xmlns:p14="http://schemas.microsoft.com/office/powerpoint/2010/main" val="2253606300"/>
              </p:ext>
            </p:extLst>
          </p:nvPr>
        </p:nvGraphicFramePr>
        <p:xfrm>
          <a:off x="228600" y="889001"/>
          <a:ext cx="6477000" cy="4634584"/>
        </p:xfrm>
        <a:graphic>
          <a:graphicData uri="http://schemas.openxmlformats.org/drawingml/2006/table">
            <a:tbl>
              <a:tblPr firstRow="1" bandRow="1">
                <a:tableStyleId>{5C22544A-7EE6-4342-B048-85BDC9FD1C3A}</a:tableStyleId>
              </a:tblPr>
              <a:tblGrid>
                <a:gridCol w="6477000"/>
              </a:tblGrid>
              <a:tr h="13834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CC"/>
                          </a:solidFill>
                          <a:latin typeface="Calibri" pitchFamily="34" charset="0"/>
                          <a:cs typeface="Calibri" pitchFamily="34" charset="0"/>
                        </a:rPr>
                        <a:t>Economics as a Social Science</a:t>
                      </a:r>
                    </a:p>
                    <a:p>
                      <a:pPr marL="285750" indent="-285750">
                        <a:buFont typeface="Arial" pitchFamily="34" charset="0"/>
                        <a:buChar char="•"/>
                      </a:pPr>
                      <a:r>
                        <a:rPr lang="en-US" sz="1100" b="0" dirty="0" smtClean="0">
                          <a:solidFill>
                            <a:schemeClr val="tx1"/>
                          </a:solidFill>
                          <a:latin typeface="Calibri" pitchFamily="34" charset="0"/>
                          <a:cs typeface="Calibri" pitchFamily="34" charset="0"/>
                        </a:rPr>
                        <a:t>Explain that Economics is a social science</a:t>
                      </a:r>
                      <a:endParaRPr lang="en-US" sz="2000" b="0" i="0" u="none" strike="noStrike" kern="1200" baseline="0" dirty="0" smtClean="0">
                        <a:solidFill>
                          <a:schemeClr val="tx1"/>
                        </a:solidFill>
                        <a:latin typeface="+mn-lt"/>
                        <a:ea typeface="+mn-ea"/>
                        <a:cs typeface="+mn-cs"/>
                      </a:endParaRPr>
                    </a:p>
                    <a:p>
                      <a:pPr marL="285750" indent="-285750">
                        <a:buFont typeface="Arial" pitchFamily="34" charset="0"/>
                        <a:buChar char="•"/>
                      </a:pPr>
                      <a:r>
                        <a:rPr lang="en-US" sz="1100" b="0" i="0" u="none" strike="noStrike" kern="1200" baseline="0" dirty="0" smtClean="0">
                          <a:solidFill>
                            <a:schemeClr val="tx1"/>
                          </a:solidFill>
                          <a:latin typeface="Calibri" pitchFamily="34" charset="0"/>
                          <a:ea typeface="+mn-ea"/>
                          <a:cs typeface="Calibri" pitchFamily="34" charset="0"/>
                        </a:rPr>
                        <a:t>Outline the social scientific method.</a:t>
                      </a:r>
                    </a:p>
                    <a:p>
                      <a:pPr marL="285750" indent="-285750">
                        <a:buFont typeface="Arial" pitchFamily="34" charset="0"/>
                        <a:buChar char="•"/>
                      </a:pPr>
                      <a:r>
                        <a:rPr lang="en-US" sz="1100" b="0" i="0" u="none" strike="noStrike" kern="1200" baseline="0" dirty="0" smtClean="0">
                          <a:solidFill>
                            <a:schemeClr val="tx1"/>
                          </a:solidFill>
                          <a:latin typeface="Calibri" pitchFamily="34" charset="0"/>
                          <a:ea typeface="+mn-ea"/>
                          <a:cs typeface="Calibri" pitchFamily="34" charset="0"/>
                        </a:rPr>
                        <a:t>Explain the process of model building in economics.</a:t>
                      </a:r>
                    </a:p>
                    <a:p>
                      <a:pPr marL="285750" indent="-285750">
                        <a:buFont typeface="Arial" pitchFamily="34" charset="0"/>
                        <a:buChar char="•"/>
                      </a:pPr>
                      <a:r>
                        <a:rPr lang="en-US" sz="1100" b="0" i="0" u="none" strike="noStrike" kern="1200" baseline="0" dirty="0" smtClean="0">
                          <a:solidFill>
                            <a:schemeClr val="tx1"/>
                          </a:solidFill>
                          <a:latin typeface="Calibri" pitchFamily="34" charset="0"/>
                          <a:ea typeface="+mn-ea"/>
                          <a:cs typeface="Calibri" pitchFamily="34" charset="0"/>
                        </a:rPr>
                        <a:t>Explain that economists must use the </a:t>
                      </a:r>
                      <a:r>
                        <a:rPr lang="en-US" sz="1100" b="0" i="1" u="none" strike="noStrike" kern="1200" baseline="0" dirty="0" smtClean="0">
                          <a:solidFill>
                            <a:schemeClr val="tx1"/>
                          </a:solidFill>
                          <a:latin typeface="Calibri" pitchFamily="34" charset="0"/>
                          <a:ea typeface="+mn-ea"/>
                          <a:cs typeface="Calibri" pitchFamily="34" charset="0"/>
                        </a:rPr>
                        <a:t>ceteris paribus </a:t>
                      </a:r>
                      <a:r>
                        <a:rPr lang="en-US" sz="1100" b="0" i="0" u="none" strike="noStrike" kern="1200" baseline="0" dirty="0" smtClean="0">
                          <a:solidFill>
                            <a:schemeClr val="tx1"/>
                          </a:solidFill>
                          <a:latin typeface="Calibri" pitchFamily="34" charset="0"/>
                          <a:ea typeface="+mn-ea"/>
                          <a:cs typeface="Calibri" pitchFamily="34" charset="0"/>
                        </a:rPr>
                        <a:t>assumption when developing economic models.</a:t>
                      </a:r>
                    </a:p>
                    <a:p>
                      <a:pPr marL="285750" indent="-285750">
                        <a:buFont typeface="Arial" pitchFamily="34" charset="0"/>
                        <a:buChar char="•"/>
                      </a:pPr>
                      <a:r>
                        <a:rPr lang="en-US" sz="1100" b="0" i="0" u="none" strike="noStrike" kern="1200" baseline="0" dirty="0" smtClean="0">
                          <a:solidFill>
                            <a:schemeClr val="tx1"/>
                          </a:solidFill>
                          <a:latin typeface="Calibri" pitchFamily="34" charset="0"/>
                          <a:ea typeface="+mn-ea"/>
                          <a:cs typeface="Calibri" pitchFamily="34" charset="0"/>
                        </a:rPr>
                        <a:t>Distinguish between positive and normative economics.</a:t>
                      </a:r>
                    </a:p>
                    <a:p>
                      <a:pPr marL="285750" indent="-285750">
                        <a:buFont typeface="Arial" pitchFamily="34" charset="0"/>
                        <a:buChar char="•"/>
                      </a:pPr>
                      <a:r>
                        <a:rPr lang="en-US" sz="1100" b="0" i="0" u="none" strike="noStrike" kern="1200" baseline="0" dirty="0" smtClean="0">
                          <a:solidFill>
                            <a:schemeClr val="tx1"/>
                          </a:solidFill>
                          <a:latin typeface="Calibri" pitchFamily="34" charset="0"/>
                          <a:ea typeface="+mn-ea"/>
                          <a:cs typeface="Calibri" pitchFamily="34" charset="0"/>
                        </a:rPr>
                        <a:t>Examine the assumption of rational economic decision-making</a:t>
                      </a:r>
                      <a:endParaRPr lang="en-US" sz="1100" b="1" dirty="0" smtClean="0">
                        <a:solidFill>
                          <a:srgbClr val="0000CC"/>
                        </a:solidFill>
                        <a:latin typeface="Calibri" pitchFamily="34" charset="0"/>
                        <a:cs typeface="Calibri" pitchFamily="34" charset="0"/>
                      </a:endParaRPr>
                    </a:p>
                  </a:txBody>
                  <a:tcPr marT="38100" marB="38100">
                    <a:solidFill>
                      <a:schemeClr val="bg1">
                        <a:lumMod val="65000"/>
                        <a:alpha val="22000"/>
                      </a:schemeClr>
                    </a:solidFill>
                  </a:tcPr>
                </a:tc>
              </a:tr>
              <a:tr h="10540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CC"/>
                          </a:solidFill>
                          <a:latin typeface="Calibri" pitchFamily="34" charset="0"/>
                          <a:cs typeface="Calibri" pitchFamily="34" charset="0"/>
                        </a:rPr>
                        <a:t>Scarcity</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Explain that scarcity exists because factors of production are finite and wants are infinite.</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Explain that economics studies the ways in which resources are allocated to meet needs and wants.</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Explain that the three basic economic questions that must be answered by any economic system are: “What to produce?”, “How to produce?” and “For whom to produce?”</a:t>
                      </a:r>
                      <a:endParaRPr lang="en-US" sz="1100" b="1" dirty="0">
                        <a:solidFill>
                          <a:srgbClr val="0000CC"/>
                        </a:solidFill>
                        <a:latin typeface="Calibri" pitchFamily="34" charset="0"/>
                        <a:cs typeface="Calibri" pitchFamily="34" charset="0"/>
                      </a:endParaRPr>
                    </a:p>
                  </a:txBody>
                  <a:tcPr marT="38100" marB="38100">
                    <a:solidFill>
                      <a:schemeClr val="bg1">
                        <a:lumMod val="65000"/>
                        <a:alpha val="22000"/>
                      </a:schemeClr>
                    </a:solidFill>
                  </a:tcPr>
                </a:tc>
              </a:tr>
              <a:tr h="10540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CC"/>
                          </a:solidFill>
                          <a:latin typeface="Calibri" pitchFamily="34" charset="0"/>
                          <a:cs typeface="Calibri" pitchFamily="34" charset="0"/>
                        </a:rPr>
                        <a:t>Choice and Opportunity Cost</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Explain that as a result of scarcity, choices have to be made.</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Explain that when an economic choice is made, an alternative is always foregone.</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Explain that a production possibilities curve (production possibilities frontier) model may be used to show the concepts of scarcity, choice, opportunity cost and a situation of unemployed resources and inefficiency.</a:t>
                      </a:r>
                      <a:endParaRPr lang="en-US" sz="1050" b="1" dirty="0">
                        <a:solidFill>
                          <a:srgbClr val="0000CC"/>
                        </a:solidFill>
                        <a:latin typeface="Calibri" pitchFamily="34" charset="0"/>
                        <a:cs typeface="Calibri" pitchFamily="34" charset="0"/>
                      </a:endParaRPr>
                    </a:p>
                  </a:txBody>
                  <a:tcPr marT="38100" marB="38100">
                    <a:solidFill>
                      <a:schemeClr val="bg1">
                        <a:lumMod val="65000"/>
                        <a:alpha val="22000"/>
                      </a:schemeClr>
                    </a:solidFill>
                  </a:tcPr>
                </a:tc>
              </a:tr>
              <a:tr h="1143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0000CC"/>
                          </a:solidFill>
                          <a:latin typeface="Calibri" pitchFamily="34" charset="0"/>
                          <a:cs typeface="Calibri" pitchFamily="34" charset="0"/>
                        </a:rPr>
                        <a:t>Central</a:t>
                      </a:r>
                      <a:r>
                        <a:rPr lang="en-US" sz="2000" b="1" baseline="0" dirty="0" smtClean="0">
                          <a:solidFill>
                            <a:srgbClr val="0000CC"/>
                          </a:solidFill>
                          <a:latin typeface="Calibri" pitchFamily="34" charset="0"/>
                          <a:cs typeface="Calibri" pitchFamily="34" charset="0"/>
                        </a:rPr>
                        <a:t> Themes</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The extent to which governments should intervene in the allocation of resources</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The threat to sustainability as a result of the current patterns of resource allocation</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The extent to which the goal of economic efficiency may conflict with the goal of equity</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The distinction between economic growth and economic development.</a:t>
                      </a:r>
                      <a:endParaRPr lang="en-US" sz="1100" b="1" dirty="0" smtClean="0">
                        <a:solidFill>
                          <a:srgbClr val="0000CC"/>
                        </a:solidFill>
                        <a:latin typeface="Calibri" pitchFamily="34" charset="0"/>
                        <a:cs typeface="Calibri" pitchFamily="34" charset="0"/>
                      </a:endParaRPr>
                    </a:p>
                  </a:txBody>
                  <a:tcPr marT="38100" marB="38100">
                    <a:solidFill>
                      <a:schemeClr val="bg1">
                        <a:lumMod val="65000"/>
                        <a:alpha val="22000"/>
                      </a:schemeClr>
                    </a:solidFill>
                  </a:tcPr>
                </a:tc>
              </a:tr>
            </a:tbl>
          </a:graphicData>
        </a:graphic>
      </p:graphicFrame>
      <p:sp>
        <p:nvSpPr>
          <p:cNvPr id="9" name="Rectangle 8"/>
          <p:cNvSpPr/>
          <p:nvPr/>
        </p:nvSpPr>
        <p:spPr>
          <a:xfrm>
            <a:off x="5902520" y="187523"/>
            <a:ext cx="1260280" cy="307777"/>
          </a:xfrm>
          <a:prstGeom prst="rect">
            <a:avLst/>
          </a:prstGeom>
        </p:spPr>
        <p:txBody>
          <a:bodyPr wrap="none">
            <a:spAutoFit/>
          </a:bodyPr>
          <a:lstStyle/>
          <a:p>
            <a:pPr algn="ctr"/>
            <a:r>
              <a:rPr lang="en-US" sz="1400" i="1" dirty="0" smtClean="0">
                <a:latin typeface="Lucida Sans - 22"/>
              </a:rPr>
              <a:t>U</a:t>
            </a:r>
            <a:r>
              <a:rPr lang="en-US" sz="1400" i="1" dirty="0" smtClean="0">
                <a:latin typeface="Lucida Sans - 18"/>
              </a:rPr>
              <a:t>nit overview</a:t>
            </a:r>
            <a:endParaRPr lang="en-US" sz="1400" i="1" dirty="0">
              <a:latin typeface="Lucida Sans - 18"/>
            </a:endParaRPr>
          </a:p>
        </p:txBody>
      </p:sp>
      <p:graphicFrame>
        <p:nvGraphicFramePr>
          <p:cNvPr id="10" name="Table 9"/>
          <p:cNvGraphicFramePr>
            <a:graphicFrameLocks noGrp="1"/>
          </p:cNvGraphicFramePr>
          <p:nvPr>
            <p:extLst>
              <p:ext uri="{D42A27DB-BD31-4B8C-83A1-F6EECF244321}">
                <p14:modId xmlns:p14="http://schemas.microsoft.com/office/powerpoint/2010/main" val="3264991981"/>
              </p:ext>
            </p:extLst>
          </p:nvPr>
        </p:nvGraphicFramePr>
        <p:xfrm>
          <a:off x="6781800" y="889000"/>
          <a:ext cx="2057400" cy="4699000"/>
        </p:xfrm>
        <a:graphic>
          <a:graphicData uri="http://schemas.openxmlformats.org/drawingml/2006/table">
            <a:tbl>
              <a:tblPr firstRow="1" bandRow="1">
                <a:tableStyleId>{5C22544A-7EE6-4342-B048-85BDC9FD1C3A}</a:tableStyleId>
              </a:tblPr>
              <a:tblGrid>
                <a:gridCol w="2057400"/>
              </a:tblGrid>
              <a:tr h="4699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FF3300"/>
                          </a:solidFill>
                          <a:latin typeface="Calibri" pitchFamily="34" charset="0"/>
                          <a:cs typeface="Calibri" pitchFamily="34" charset="0"/>
                        </a:rPr>
                        <a:t>Introduction</a:t>
                      </a:r>
                      <a:r>
                        <a:rPr lang="en-US" sz="1400" b="1" baseline="0" dirty="0" smtClean="0">
                          <a:solidFill>
                            <a:srgbClr val="FF3300"/>
                          </a:solidFill>
                          <a:latin typeface="Calibri" pitchFamily="34" charset="0"/>
                          <a:cs typeface="Calibri" pitchFamily="34" charset="0"/>
                        </a:rPr>
                        <a:t> to Economics Online:</a:t>
                      </a:r>
                      <a:endParaRPr lang="en-US" sz="1400" dirty="0" smtClean="0"/>
                    </a:p>
                    <a:p>
                      <a:r>
                        <a:rPr lang="en-US" sz="1200" b="0" i="0" u="none" strike="noStrike" kern="1200" dirty="0" smtClean="0">
                          <a:solidFill>
                            <a:schemeClr val="lt1"/>
                          </a:solidFill>
                          <a:effectLst/>
                          <a:latin typeface="+mn-lt"/>
                          <a:ea typeface="+mn-ea"/>
                          <a:cs typeface="+mn-cs"/>
                          <a:hlinkClick r:id="rId2"/>
                        </a:rPr>
                        <a:t>Scarcity</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3"/>
                        </a:rPr>
                        <a:t>Basic Economic Question</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4"/>
                        </a:rPr>
                        <a:t>Opportunity cost</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5"/>
                        </a:rPr>
                        <a:t>Trade-offs</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6"/>
                        </a:rPr>
                        <a:t>Production possibilities curve</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7"/>
                        </a:rPr>
                        <a:t>Price Theory</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8"/>
                        </a:rPr>
                        <a:t>Circular Flow Model</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9"/>
                        </a:rPr>
                        <a:t>Factors of Production</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10"/>
                        </a:rPr>
                        <a:t>Cost/Benefit Analysis</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11"/>
                        </a:rPr>
                        <a:t>Incentives</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12"/>
                        </a:rPr>
                        <a:t>Utility</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13"/>
                        </a:rPr>
                        <a:t>Utility maximization</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14"/>
                        </a:rPr>
                        <a:t>Comparative advantage</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15"/>
                        </a:rPr>
                        <a:t>Specialization</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16"/>
                        </a:rPr>
                        <a:t>Economic systems</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17"/>
                        </a:rPr>
                        <a:t>Free Markets</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18"/>
                        </a:rPr>
                        <a:t>Command economies</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19"/>
                        </a:rPr>
                        <a:t>Rational behavior</a:t>
                      </a:r>
                      <a:endParaRPr lang="en-US" sz="1200" b="0" i="0" u="none" strike="noStrike" kern="1200" dirty="0" smtClean="0">
                        <a:solidFill>
                          <a:schemeClr val="lt1"/>
                        </a:solidFill>
                        <a:effectLst/>
                        <a:latin typeface="+mn-lt"/>
                        <a:ea typeface="+mn-ea"/>
                        <a:cs typeface="+mn-cs"/>
                      </a:endParaRPr>
                    </a:p>
                    <a:p>
                      <a:endParaRPr lang="en-US" sz="1200" b="0" i="0" u="none" strike="noStrike"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20"/>
                        </a:rPr>
                        <a:t>Introduction</a:t>
                      </a:r>
                      <a:r>
                        <a:rPr lang="en-US" sz="1600" b="0" i="0" u="none" strike="noStrike" kern="1200" baseline="0" dirty="0" smtClean="0">
                          <a:solidFill>
                            <a:schemeClr val="lt1"/>
                          </a:solidFill>
                          <a:effectLst/>
                          <a:latin typeface="+mn-lt"/>
                          <a:ea typeface="+mn-ea"/>
                          <a:cs typeface="+mn-cs"/>
                          <a:hlinkClick r:id="rId20"/>
                        </a:rPr>
                        <a:t> to </a:t>
                      </a:r>
                      <a:r>
                        <a:rPr lang="en-US" sz="1600" b="0" i="0" u="none" strike="noStrike" kern="1200" dirty="0" smtClean="0">
                          <a:solidFill>
                            <a:schemeClr val="lt1"/>
                          </a:solidFill>
                          <a:effectLst/>
                          <a:latin typeface="+mn-lt"/>
                          <a:ea typeface="+mn-ea"/>
                          <a:cs typeface="+mn-cs"/>
                          <a:hlinkClick r:id="rId20"/>
                        </a:rPr>
                        <a:t>Economics Glossary</a:t>
                      </a:r>
                      <a:endParaRPr lang="en-US" sz="1100" b="0" i="0" kern="1200" dirty="0" smtClean="0">
                        <a:solidFill>
                          <a:schemeClr val="lt1"/>
                        </a:solidFill>
                        <a:effectLst/>
                        <a:latin typeface="+mn-lt"/>
                        <a:ea typeface="+mn-ea"/>
                        <a:cs typeface="+mn-cs"/>
                      </a:endParaRPr>
                    </a:p>
                  </a:txBody>
                  <a:tcPr marT="38100" marB="38100">
                    <a:solidFill>
                      <a:schemeClr val="bg1">
                        <a:lumMod val="65000"/>
                        <a:alpha val="22000"/>
                      </a:schemeClr>
                    </a:solidFill>
                  </a:tcPr>
                </a:tc>
              </a:tr>
            </a:tbl>
          </a:graphicData>
        </a:graphic>
      </p:graphicFrame>
    </p:spTree>
    <p:extLst>
      <p:ext uri="{BB962C8B-B14F-4D97-AF65-F5344CB8AC3E}">
        <p14:creationId xmlns:p14="http://schemas.microsoft.com/office/powerpoint/2010/main" val="5908690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1266" y="723900"/>
            <a:ext cx="8665535" cy="1015663"/>
          </a:xfrm>
          <a:prstGeom prst="rect">
            <a:avLst/>
          </a:prstGeom>
          <a:noFill/>
        </p:spPr>
        <p:txBody>
          <a:bodyPr vert="horz" wrap="square" rtlCol="0">
            <a:spAutoFit/>
          </a:bodyPr>
          <a:lstStyle/>
          <a:p>
            <a:r>
              <a:rPr lang="en-US" sz="2400" dirty="0" smtClean="0">
                <a:ln w="11430"/>
                <a:solidFill>
                  <a:srgbClr val="FF0000"/>
                </a:solidFill>
                <a:latin typeface="+mj-lt"/>
              </a:rPr>
              <a:t>Fundamental Concepts</a:t>
            </a:r>
          </a:p>
          <a:p>
            <a:r>
              <a:rPr lang="en-US" dirty="0" smtClean="0">
                <a:ln w="11430"/>
                <a:latin typeface="+mj-lt"/>
              </a:rPr>
              <a:t>Weather we study micro or macro, there are some basic concepts that </a:t>
            </a:r>
            <a:r>
              <a:rPr lang="en-US" dirty="0" err="1" smtClean="0">
                <a:ln w="11430"/>
                <a:latin typeface="+mj-lt"/>
              </a:rPr>
              <a:t>underly</a:t>
            </a:r>
            <a:r>
              <a:rPr lang="en-US" dirty="0" smtClean="0">
                <a:ln w="11430"/>
                <a:latin typeface="+mj-lt"/>
              </a:rPr>
              <a:t> all fields of Economics study</a:t>
            </a:r>
            <a:endParaRPr lang="en-US" dirty="0">
              <a:latin typeface="+mj-lt"/>
            </a:endParaRPr>
          </a:p>
        </p:txBody>
      </p:sp>
      <p:graphicFrame>
        <p:nvGraphicFramePr>
          <p:cNvPr id="10" name="Table 9"/>
          <p:cNvGraphicFramePr>
            <a:graphicFrameLocks noGrp="1"/>
          </p:cNvGraphicFramePr>
          <p:nvPr>
            <p:extLst>
              <p:ext uri="{D42A27DB-BD31-4B8C-83A1-F6EECF244321}">
                <p14:modId xmlns:p14="http://schemas.microsoft.com/office/powerpoint/2010/main" val="1646994117"/>
              </p:ext>
            </p:extLst>
          </p:nvPr>
        </p:nvGraphicFramePr>
        <p:xfrm>
          <a:off x="76200" y="1845733"/>
          <a:ext cx="8991600" cy="3017520"/>
        </p:xfrm>
        <a:graphic>
          <a:graphicData uri="http://schemas.openxmlformats.org/drawingml/2006/table">
            <a:tbl>
              <a:tblPr firstRow="1" bandRow="1">
                <a:tableStyleId>{5FD0F851-EC5A-4D38-B0AD-8093EC10F338}</a:tableStyleId>
              </a:tblPr>
              <a:tblGrid>
                <a:gridCol w="1524000"/>
                <a:gridCol w="7467600"/>
              </a:tblGrid>
              <a:tr h="563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2">
                              <a:lumMod val="50000"/>
                            </a:schemeClr>
                          </a:solidFill>
                          <a:latin typeface="Calibri" pitchFamily="34" charset="0"/>
                          <a:cs typeface="Calibri" pitchFamily="34" charset="0"/>
                        </a:rPr>
                        <a:t>Scarcity:</a:t>
                      </a:r>
                    </a:p>
                  </a:txBody>
                  <a:tcPr marT="38100" marB="38100" anchor="ctr"/>
                </a:tc>
                <a:tc>
                  <a:txBody>
                    <a:bodyPr/>
                    <a:lstStyle/>
                    <a:p>
                      <a:pPr algn="ctr"/>
                      <a:r>
                        <a:rPr lang="en-US" sz="1600" b="0" dirty="0" smtClean="0">
                          <a:latin typeface="Calibri" pitchFamily="34" charset="0"/>
                          <a:cs typeface="Calibri" pitchFamily="34" charset="0"/>
                        </a:rPr>
                        <a:t>Economics is about the allocation of scarce resources among society’s various needs and wants.</a:t>
                      </a:r>
                      <a:endParaRPr lang="en-US" sz="1600" b="0" dirty="0">
                        <a:latin typeface="Calibri" pitchFamily="34" charset="0"/>
                        <a:cs typeface="Calibri" pitchFamily="34" charset="0"/>
                      </a:endParaRPr>
                    </a:p>
                  </a:txBody>
                  <a:tcPr marT="38100" marB="38100" anchor="ctr"/>
                </a:tc>
              </a:tr>
              <a:tr h="563880">
                <a:tc>
                  <a:txBody>
                    <a:bodyPr/>
                    <a:lstStyle/>
                    <a:p>
                      <a:pPr algn="ctr"/>
                      <a:r>
                        <a:rPr lang="en-US" sz="1800" b="1" dirty="0" smtClean="0">
                          <a:solidFill>
                            <a:schemeClr val="tx2">
                              <a:lumMod val="50000"/>
                            </a:schemeClr>
                          </a:solidFill>
                          <a:latin typeface="Calibri" pitchFamily="34" charset="0"/>
                          <a:cs typeface="Calibri" pitchFamily="34" charset="0"/>
                        </a:rPr>
                        <a:t>Resources</a:t>
                      </a:r>
                      <a:r>
                        <a:rPr lang="en-US" sz="1400" b="1" dirty="0" smtClean="0">
                          <a:solidFill>
                            <a:schemeClr val="tx2">
                              <a:lumMod val="50000"/>
                            </a:schemeClr>
                          </a:solidFill>
                          <a:latin typeface="Calibri" pitchFamily="34" charset="0"/>
                          <a:cs typeface="Calibri" pitchFamily="34" charset="0"/>
                        </a:rPr>
                        <a:t>: </a:t>
                      </a:r>
                      <a:endParaRPr lang="en-US" sz="1400" b="1" dirty="0">
                        <a:solidFill>
                          <a:schemeClr val="tx2">
                            <a:lumMod val="50000"/>
                          </a:schemeClr>
                        </a:solidFill>
                        <a:latin typeface="Calibri" pitchFamily="34" charset="0"/>
                        <a:cs typeface="Calibri" pitchFamily="34" charset="0"/>
                      </a:endParaRPr>
                    </a:p>
                  </a:txBody>
                  <a:tcPr marT="38100" marB="381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Economics is about the allocation of resources among society’s various needs and wants. </a:t>
                      </a:r>
                      <a:endParaRPr lang="en-US" sz="1600" b="0" dirty="0">
                        <a:latin typeface="Calibri" pitchFamily="34" charset="0"/>
                        <a:cs typeface="Calibri" pitchFamily="34" charset="0"/>
                      </a:endParaRPr>
                    </a:p>
                  </a:txBody>
                  <a:tcPr marT="38100" marB="38100" anchor="ctr"/>
                </a:tc>
              </a:tr>
              <a:tr h="1051560">
                <a:tc>
                  <a:txBody>
                    <a:bodyPr/>
                    <a:lstStyle/>
                    <a:p>
                      <a:pPr algn="ctr"/>
                      <a:r>
                        <a:rPr lang="en-US" sz="1800" b="1" dirty="0" smtClean="0">
                          <a:solidFill>
                            <a:schemeClr val="tx2">
                              <a:lumMod val="50000"/>
                            </a:schemeClr>
                          </a:solidFill>
                          <a:latin typeface="Calibri" pitchFamily="34" charset="0"/>
                          <a:cs typeface="Calibri" pitchFamily="34" charset="0"/>
                        </a:rPr>
                        <a:t>Tradeoffs</a:t>
                      </a:r>
                      <a:r>
                        <a:rPr lang="en-US" sz="1400" b="1" dirty="0" smtClean="0">
                          <a:solidFill>
                            <a:schemeClr val="tx2">
                              <a:lumMod val="50000"/>
                            </a:schemeClr>
                          </a:solidFill>
                          <a:latin typeface="Calibri" pitchFamily="34" charset="0"/>
                          <a:cs typeface="Calibri" pitchFamily="34" charset="0"/>
                        </a:rPr>
                        <a:t>: </a:t>
                      </a:r>
                      <a:endParaRPr lang="en-US" sz="1400" b="1" dirty="0">
                        <a:solidFill>
                          <a:schemeClr val="tx2">
                            <a:lumMod val="50000"/>
                          </a:schemeClr>
                        </a:solidFill>
                        <a:latin typeface="Calibri" pitchFamily="34" charset="0"/>
                        <a:cs typeface="Calibri" pitchFamily="34" charset="0"/>
                      </a:endParaRPr>
                    </a:p>
                  </a:txBody>
                  <a:tcPr marT="38100" marB="381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Individuals and society as whole are constantly making choices involving tradeoff between alternatives. Whether it’s what goods to consume, what goods to produce, how to produce them, and so on.</a:t>
                      </a:r>
                    </a:p>
                    <a:p>
                      <a:pPr algn="ctr"/>
                      <a:endParaRPr lang="en-US" sz="1600" b="0" dirty="0">
                        <a:latin typeface="Calibri" pitchFamily="34" charset="0"/>
                        <a:cs typeface="Calibri" pitchFamily="34" charset="0"/>
                      </a:endParaRPr>
                    </a:p>
                  </a:txBody>
                  <a:tcPr marT="38100" marB="38100" anchor="ctr"/>
                </a:tc>
              </a:tr>
              <a:tr h="838200">
                <a:tc>
                  <a:txBody>
                    <a:bodyPr/>
                    <a:lstStyle/>
                    <a:p>
                      <a:pPr algn="ctr"/>
                      <a:r>
                        <a:rPr lang="en-US" sz="1800" b="1" dirty="0" smtClean="0">
                          <a:solidFill>
                            <a:schemeClr val="tx2">
                              <a:lumMod val="50000"/>
                            </a:schemeClr>
                          </a:solidFill>
                          <a:latin typeface="Calibri" pitchFamily="34" charset="0"/>
                          <a:cs typeface="Calibri" pitchFamily="34" charset="0"/>
                        </a:rPr>
                        <a:t>Opportunity Cost:</a:t>
                      </a:r>
                    </a:p>
                    <a:p>
                      <a:pPr algn="ctr"/>
                      <a:endParaRPr lang="en-US" sz="1400" dirty="0">
                        <a:solidFill>
                          <a:schemeClr val="tx2">
                            <a:lumMod val="50000"/>
                          </a:schemeClr>
                        </a:solidFill>
                        <a:latin typeface="Calibri" pitchFamily="34" charset="0"/>
                        <a:cs typeface="Calibri" pitchFamily="34" charset="0"/>
                      </a:endParaRPr>
                    </a:p>
                  </a:txBody>
                  <a:tcPr marT="38100" marB="38100" anchor="ctr"/>
                </a:tc>
                <a:tc>
                  <a:txBody>
                    <a:bodyPr/>
                    <a:lstStyle/>
                    <a:p>
                      <a:pPr algn="ctr"/>
                      <a:r>
                        <a:rPr lang="en-US" sz="1600" b="0" dirty="0" smtClean="0">
                          <a:latin typeface="Calibri" pitchFamily="34" charset="0"/>
                          <a:cs typeface="Calibri" pitchFamily="34" charset="0"/>
                        </a:rPr>
                        <a:t>“The opportunity cost is the opportunity lost”. </a:t>
                      </a:r>
                    </a:p>
                    <a:p>
                      <a:pPr algn="ctr"/>
                      <a:r>
                        <a:rPr lang="en-US" sz="1600" b="0" dirty="0" smtClean="0">
                          <a:latin typeface="Calibri" pitchFamily="34" charset="0"/>
                          <a:cs typeface="Calibri" pitchFamily="34" charset="0"/>
                        </a:rPr>
                        <a:t>In other words, every economic decision involves giving up something. </a:t>
                      </a:r>
                    </a:p>
                    <a:p>
                      <a:pPr algn="ctr"/>
                      <a:r>
                        <a:rPr lang="en-US" sz="1600" b="0" dirty="0" smtClean="0">
                          <a:latin typeface="Calibri" pitchFamily="34" charset="0"/>
                          <a:cs typeface="Calibri" pitchFamily="34" charset="0"/>
                        </a:rPr>
                        <a:t>NOTHING IS FREE!!</a:t>
                      </a:r>
                      <a:endParaRPr lang="en-US" sz="1600" b="0" dirty="0">
                        <a:latin typeface="Calibri" pitchFamily="34" charset="0"/>
                        <a:cs typeface="Calibri" pitchFamily="34" charset="0"/>
                      </a:endParaRPr>
                    </a:p>
                  </a:txBody>
                  <a:tcPr marT="38100" marB="38100" anchor="ctr"/>
                </a:tc>
              </a:tr>
            </a:tbl>
          </a:graphicData>
        </a:graphic>
      </p:graphicFrame>
      <p:sp>
        <p:nvSpPr>
          <p:cNvPr id="5" name="TextBox 4"/>
          <p:cNvSpPr txBox="1"/>
          <p:nvPr/>
        </p:nvSpPr>
        <p:spPr>
          <a:xfrm>
            <a:off x="5041900" y="190500"/>
            <a:ext cx="2882900" cy="307777"/>
          </a:xfrm>
          <a:prstGeom prst="rect">
            <a:avLst/>
          </a:prstGeom>
          <a:noFill/>
        </p:spPr>
        <p:txBody>
          <a:bodyPr vert="horz" wrap="square" rtlCol="0">
            <a:spAutoFit/>
          </a:bodyPr>
          <a:lstStyle/>
          <a:p>
            <a:pPr algn="ctr"/>
            <a:r>
              <a:rPr lang="en-US" sz="1400" i="1" dirty="0" smtClean="0">
                <a:latin typeface="Lucida Sans - 24"/>
              </a:rPr>
              <a:t>W</a:t>
            </a:r>
            <a:r>
              <a:rPr lang="en-US" sz="1400" i="1" dirty="0" smtClean="0">
                <a:latin typeface="Lucida Sans - 18"/>
              </a:rPr>
              <a:t>hat is Economics?</a:t>
            </a:r>
            <a:endParaRPr lang="en-US" sz="1400" i="1" dirty="0">
              <a:latin typeface="Lucida Sans - 1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rot="-60000">
            <a:off x="4770975" y="731624"/>
            <a:ext cx="3721608" cy="4838700"/>
            <a:chOff x="5302250" y="990600"/>
            <a:chExt cx="3924300" cy="6426200"/>
          </a:xfrm>
        </p:grpSpPr>
        <p:pic>
          <p:nvPicPr>
            <p:cNvPr id="2" name="Picture 1" descr="clipboard(12).png"/>
            <p:cNvPicPr>
              <a:picLocks/>
            </p:cNvPicPr>
            <p:nvPr/>
          </p:nvPicPr>
          <p:blipFill>
            <a:blip r:embed="rId2" cstate="print"/>
            <a:stretch>
              <a:fillRect/>
            </a:stretch>
          </p:blipFill>
          <p:spPr>
            <a:xfrm>
              <a:off x="5353050" y="5003800"/>
              <a:ext cx="3860800" cy="2413000"/>
            </a:xfrm>
            <a:prstGeom prst="rect">
              <a:avLst/>
            </a:prstGeom>
            <a:solidFill>
              <a:scrgbClr r="0" g="0" b="0">
                <a:alpha val="0"/>
              </a:scrgbClr>
            </a:solidFill>
          </p:spPr>
        </p:pic>
        <p:pic>
          <p:nvPicPr>
            <p:cNvPr id="3" name="Picture 2" descr="clipboard(11).png"/>
            <p:cNvPicPr>
              <a:picLocks/>
            </p:cNvPicPr>
            <p:nvPr/>
          </p:nvPicPr>
          <p:blipFill>
            <a:blip r:embed="rId3" cstate="print"/>
            <a:stretch>
              <a:fillRect/>
            </a:stretch>
          </p:blipFill>
          <p:spPr>
            <a:xfrm>
              <a:off x="5302250" y="990600"/>
              <a:ext cx="3924300" cy="4076700"/>
            </a:xfrm>
            <a:prstGeom prst="rect">
              <a:avLst/>
            </a:prstGeom>
            <a:solidFill>
              <a:scrgbClr r="0" g="0" b="0">
                <a:alpha val="0"/>
              </a:scrgbClr>
            </a:solidFill>
          </p:spPr>
        </p:pic>
      </p:grpSp>
      <p:pic>
        <p:nvPicPr>
          <p:cNvPr id="5" name="Picture 4" descr="clipboard(15).png"/>
          <p:cNvPicPr>
            <a:picLocks/>
          </p:cNvPicPr>
          <p:nvPr/>
        </p:nvPicPr>
        <p:blipFill>
          <a:blip r:embed="rId4" cstate="print"/>
          <a:stretch>
            <a:fillRect/>
          </a:stretch>
        </p:blipFill>
        <p:spPr>
          <a:xfrm>
            <a:off x="228600" y="762002"/>
            <a:ext cx="4114800" cy="4835072"/>
          </a:xfrm>
          <a:prstGeom prst="rect">
            <a:avLst/>
          </a:prstGeom>
          <a:solidFill>
            <a:scrgbClr r="0" g="0" b="0">
              <a:alpha val="0"/>
            </a:scrgbClr>
          </a:solidFill>
        </p:spPr>
      </p:pic>
      <p:sp>
        <p:nvSpPr>
          <p:cNvPr id="7" name="TextBox 6"/>
          <p:cNvSpPr txBox="1"/>
          <p:nvPr/>
        </p:nvSpPr>
        <p:spPr>
          <a:xfrm>
            <a:off x="381000" y="1562102"/>
            <a:ext cx="3657600" cy="830997"/>
          </a:xfrm>
          <a:prstGeom prst="rect">
            <a:avLst/>
          </a:prstGeom>
          <a:solidFill>
            <a:schemeClr val="accent1">
              <a:lumMod val="20000"/>
              <a:lumOff val="80000"/>
            </a:schemeClr>
          </a:solidFill>
        </p:spPr>
        <p:txBody>
          <a:bodyPr wrap="square" rtlCol="0">
            <a:spAutoFit/>
          </a:bodyPr>
          <a:lstStyle/>
          <a:p>
            <a:pPr algn="ctr"/>
            <a:r>
              <a:rPr lang="en-US" sz="1600" dirty="0" smtClean="0"/>
              <a:t>Read the following from </a:t>
            </a:r>
            <a:r>
              <a:rPr lang="en-US" sz="1600" dirty="0" smtClean="0">
                <a:hlinkClick r:id="rId5"/>
              </a:rPr>
              <a:t>“The Worldly Philosophers” </a:t>
            </a:r>
            <a:r>
              <a:rPr lang="en-US" sz="1600" dirty="0" smtClean="0"/>
              <a:t>about the basic economic problems faced by all societies</a:t>
            </a:r>
            <a:endParaRPr lang="en-US" sz="1600" dirty="0"/>
          </a:p>
        </p:txBody>
      </p:sp>
      <p:sp>
        <p:nvSpPr>
          <p:cNvPr id="8" name="TextBox 7"/>
          <p:cNvSpPr txBox="1"/>
          <p:nvPr/>
        </p:nvSpPr>
        <p:spPr>
          <a:xfrm>
            <a:off x="5041900" y="190500"/>
            <a:ext cx="2882900" cy="307777"/>
          </a:xfrm>
          <a:prstGeom prst="rect">
            <a:avLst/>
          </a:prstGeom>
          <a:noFill/>
        </p:spPr>
        <p:txBody>
          <a:bodyPr vert="horz" wrap="square" rtlCol="0">
            <a:spAutoFit/>
          </a:bodyPr>
          <a:lstStyle/>
          <a:p>
            <a:pPr algn="ctr"/>
            <a:r>
              <a:rPr lang="en-US" sz="1400" i="1" dirty="0" smtClean="0">
                <a:latin typeface="Lucida Sans - 24"/>
              </a:rPr>
              <a:t>W</a:t>
            </a:r>
            <a:r>
              <a:rPr lang="en-US" sz="1400" i="1" dirty="0" smtClean="0">
                <a:latin typeface="Lucida Sans - 18"/>
              </a:rPr>
              <a:t>hat is Economics?</a:t>
            </a:r>
            <a:endParaRPr lang="en-US" sz="1400" i="1" dirty="0">
              <a:latin typeface="Lucida Sans - 1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lipboard(13).png"/>
          <p:cNvPicPr>
            <a:picLocks/>
          </p:cNvPicPr>
          <p:nvPr/>
        </p:nvPicPr>
        <p:blipFill>
          <a:blip r:embed="rId2" cstate="print"/>
          <a:stretch>
            <a:fillRect/>
          </a:stretch>
        </p:blipFill>
        <p:spPr>
          <a:xfrm>
            <a:off x="613410" y="799852"/>
            <a:ext cx="3577590" cy="4851650"/>
          </a:xfrm>
          <a:prstGeom prst="rect">
            <a:avLst/>
          </a:prstGeom>
          <a:solidFill>
            <a:scrgbClr r="0" g="0" b="0">
              <a:alpha val="0"/>
            </a:scrgbClr>
          </a:solidFill>
        </p:spPr>
      </p:pic>
      <p:pic>
        <p:nvPicPr>
          <p:cNvPr id="3" name="Picture 2" descr="clipboard(14).png"/>
          <p:cNvPicPr>
            <a:picLocks/>
          </p:cNvPicPr>
          <p:nvPr/>
        </p:nvPicPr>
        <p:blipFill>
          <a:blip r:embed="rId3" cstate="print"/>
          <a:stretch>
            <a:fillRect/>
          </a:stretch>
        </p:blipFill>
        <p:spPr>
          <a:xfrm>
            <a:off x="4838700" y="785463"/>
            <a:ext cx="3543300" cy="2834039"/>
          </a:xfrm>
          <a:prstGeom prst="rect">
            <a:avLst/>
          </a:prstGeom>
          <a:solidFill>
            <a:scrgbClr r="0" g="0" b="0">
              <a:alpha val="0"/>
            </a:scrgbClr>
          </a:solidFill>
        </p:spPr>
      </p:pic>
      <p:sp>
        <p:nvSpPr>
          <p:cNvPr id="5" name="TextBox 4"/>
          <p:cNvSpPr txBox="1"/>
          <p:nvPr/>
        </p:nvSpPr>
        <p:spPr>
          <a:xfrm>
            <a:off x="5041900" y="190500"/>
            <a:ext cx="2882900" cy="307777"/>
          </a:xfrm>
          <a:prstGeom prst="rect">
            <a:avLst/>
          </a:prstGeom>
          <a:noFill/>
        </p:spPr>
        <p:txBody>
          <a:bodyPr vert="horz" wrap="square" rtlCol="0">
            <a:spAutoFit/>
          </a:bodyPr>
          <a:lstStyle/>
          <a:p>
            <a:pPr algn="ctr"/>
            <a:r>
              <a:rPr lang="en-US" sz="1400" i="1" dirty="0" smtClean="0">
                <a:latin typeface="Lucida Sans - 24"/>
              </a:rPr>
              <a:t>W</a:t>
            </a:r>
            <a:r>
              <a:rPr lang="en-US" sz="1400" i="1" dirty="0" smtClean="0">
                <a:latin typeface="Lucida Sans - 18"/>
              </a:rPr>
              <a:t>hat is Economics?</a:t>
            </a:r>
            <a:endParaRPr lang="en-US" sz="1400" i="1" dirty="0">
              <a:latin typeface="Lucida Sans - 1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723900"/>
            <a:ext cx="4902200" cy="461665"/>
          </a:xfrm>
          <a:prstGeom prst="rect">
            <a:avLst/>
          </a:prstGeom>
          <a:noFill/>
        </p:spPr>
        <p:txBody>
          <a:bodyPr vert="horz" rtlCol="0">
            <a:spAutoFit/>
          </a:bodyPr>
          <a:lstStyle/>
          <a:p>
            <a:r>
              <a:rPr lang="en-US" sz="2400" dirty="0" smtClean="0">
                <a:ln w="11430"/>
                <a:solidFill>
                  <a:srgbClr val="FF0000"/>
                </a:solidFill>
                <a:latin typeface="+mj-lt"/>
              </a:rPr>
              <a:t>Reading Discussion Questions</a:t>
            </a:r>
            <a:endParaRPr lang="en-US" sz="2400" dirty="0">
              <a:solidFill>
                <a:srgbClr val="800080"/>
              </a:solidFill>
              <a:latin typeface="+mj-lt"/>
            </a:endParaRPr>
          </a:p>
        </p:txBody>
      </p:sp>
      <p:sp>
        <p:nvSpPr>
          <p:cNvPr id="5" name="TextBox 4"/>
          <p:cNvSpPr txBox="1"/>
          <p:nvPr/>
        </p:nvSpPr>
        <p:spPr>
          <a:xfrm>
            <a:off x="0" y="1400295"/>
            <a:ext cx="9144000" cy="4031873"/>
          </a:xfrm>
          <a:prstGeom prst="rect">
            <a:avLst/>
          </a:prstGeom>
          <a:solidFill>
            <a:schemeClr val="accent1">
              <a:lumMod val="20000"/>
              <a:lumOff val="80000"/>
              <a:alpha val="18000"/>
            </a:schemeClr>
          </a:solidFill>
        </p:spPr>
        <p:txBody>
          <a:bodyPr vert="horz" wrap="square" rtlCol="0">
            <a:spAutoFit/>
          </a:bodyPr>
          <a:lstStyle/>
          <a:p>
            <a:pPr marL="342900" indent="-342900">
              <a:buFont typeface="+mj-lt"/>
              <a:buAutoNum type="arabicPeriod"/>
            </a:pPr>
            <a:r>
              <a:rPr lang="en-US" sz="1600" dirty="0" smtClean="0">
                <a:latin typeface="Calibri" pitchFamily="34" charset="0"/>
                <a:cs typeface="Calibri" pitchFamily="34" charset="0"/>
              </a:rPr>
              <a:t>How is the struggle against scarcity a struggle for survival of man?</a:t>
            </a:r>
          </a:p>
          <a:p>
            <a:pPr marL="342900" indent="-342900">
              <a:buFont typeface="+mj-lt"/>
              <a:buAutoNum type="arabicPeriod"/>
            </a:pPr>
            <a:endParaRPr lang="en-US" sz="1600" dirty="0" smtClean="0">
              <a:latin typeface="Calibri" pitchFamily="34" charset="0"/>
              <a:cs typeface="Calibri" pitchFamily="34" charset="0"/>
            </a:endParaRPr>
          </a:p>
          <a:p>
            <a:pPr marL="342900" indent="-342900">
              <a:buFont typeface="+mj-lt"/>
              <a:buAutoNum type="arabicPeriod"/>
            </a:pPr>
            <a:r>
              <a:rPr lang="en-US" sz="1600" dirty="0" smtClean="0">
                <a:latin typeface="Calibri" pitchFamily="34" charset="0"/>
                <a:cs typeface="Calibri" pitchFamily="34" charset="0"/>
              </a:rPr>
              <a:t>Is man by nature a social creature? How does man's nature pose a challenge to his survival?   Discuss...</a:t>
            </a:r>
          </a:p>
          <a:p>
            <a:pPr marL="342900" indent="-342900">
              <a:buFont typeface="+mj-lt"/>
              <a:buAutoNum type="arabicPeriod"/>
            </a:pPr>
            <a:endParaRPr lang="en-US" sz="1600" dirty="0" smtClean="0">
              <a:latin typeface="Calibri" pitchFamily="34" charset="0"/>
              <a:cs typeface="Calibri" pitchFamily="34" charset="0"/>
            </a:endParaRPr>
          </a:p>
          <a:p>
            <a:pPr marL="342900" indent="-342900">
              <a:buFont typeface="+mj-lt"/>
              <a:buAutoNum type="arabicPeriod"/>
            </a:pPr>
            <a:r>
              <a:rPr lang="en-US" sz="1600" dirty="0" smtClean="0">
                <a:latin typeface="Calibri" pitchFamily="34" charset="0"/>
                <a:cs typeface="Calibri" pitchFamily="34" charset="0"/>
              </a:rPr>
              <a:t>Discuss the benefits and dangers of the two ways societies organized economic activities  throughout most of human history</a:t>
            </a:r>
          </a:p>
          <a:p>
            <a:pPr marL="800100" lvl="1" indent="-342900">
              <a:buFont typeface="+mj-lt"/>
              <a:buAutoNum type="alphaLcPeriod"/>
            </a:pPr>
            <a:r>
              <a:rPr lang="en-US" sz="1600" dirty="0" smtClean="0">
                <a:latin typeface="Calibri" pitchFamily="34" charset="0"/>
                <a:cs typeface="Calibri" pitchFamily="34" charset="0"/>
              </a:rPr>
              <a:t>Tradition</a:t>
            </a:r>
            <a:endParaRPr lang="en-US" sz="1600" dirty="0">
              <a:latin typeface="Calibri" pitchFamily="34" charset="0"/>
              <a:cs typeface="Calibri" pitchFamily="34" charset="0"/>
            </a:endParaRPr>
          </a:p>
          <a:p>
            <a:pPr marL="800100" lvl="1" indent="-342900">
              <a:buFont typeface="+mj-lt"/>
              <a:buAutoNum type="alphaLcPeriod"/>
            </a:pPr>
            <a:r>
              <a:rPr lang="en-US" sz="1600" dirty="0" smtClean="0">
                <a:latin typeface="Calibri" pitchFamily="34" charset="0"/>
                <a:cs typeface="Calibri" pitchFamily="34" charset="0"/>
              </a:rPr>
              <a:t>command</a:t>
            </a:r>
          </a:p>
          <a:p>
            <a:pPr marL="342900" indent="-342900">
              <a:buFont typeface="+mj-lt"/>
              <a:buAutoNum type="arabicPeriod"/>
            </a:pPr>
            <a:endParaRPr lang="en-US" sz="1600" dirty="0" smtClean="0">
              <a:latin typeface="Calibri" pitchFamily="34" charset="0"/>
              <a:cs typeface="Calibri" pitchFamily="34" charset="0"/>
            </a:endParaRPr>
          </a:p>
          <a:p>
            <a:pPr marL="342900" indent="-342900">
              <a:buFont typeface="+mj-lt"/>
              <a:buAutoNum type="arabicPeriod"/>
            </a:pPr>
            <a:r>
              <a:rPr lang="en-US" sz="1600" dirty="0" smtClean="0">
                <a:latin typeface="Calibri" pitchFamily="34" charset="0"/>
                <a:cs typeface="Calibri" pitchFamily="34" charset="0"/>
              </a:rPr>
              <a:t>Why was there no need for "economists" throughout most of human history?</a:t>
            </a:r>
          </a:p>
          <a:p>
            <a:pPr marL="342900" indent="-342900">
              <a:buFont typeface="+mj-lt"/>
              <a:buAutoNum type="arabicPeriod"/>
            </a:pPr>
            <a:endParaRPr lang="en-US" sz="1600" dirty="0" smtClean="0">
              <a:latin typeface="Calibri" pitchFamily="34" charset="0"/>
              <a:cs typeface="Calibri" pitchFamily="34" charset="0"/>
            </a:endParaRPr>
          </a:p>
          <a:p>
            <a:pPr marL="342900" indent="-342900">
              <a:buFont typeface="+mj-lt"/>
              <a:buAutoNum type="arabicPeriod"/>
            </a:pPr>
            <a:r>
              <a:rPr lang="en-US" sz="1600" dirty="0" smtClean="0">
                <a:latin typeface="Calibri" pitchFamily="34" charset="0"/>
                <a:cs typeface="Calibri" pitchFamily="34" charset="0"/>
              </a:rPr>
              <a:t>"It was not at all obvious that with each man out only for his own gain, society could in fact endure. It was by no means clear that all jobs of society - the dirty ones as well as the plush ones - would be done if custom and command no longer ran the world. When society no longer obeyed one man's dictates, who was to say where it would end?“ Evaluate the author's claim that the economic revolution was "fundamentally </a:t>
            </a:r>
            <a:r>
              <a:rPr lang="en-US" sz="1600" u="sng" dirty="0" smtClean="0">
                <a:latin typeface="Calibri" pitchFamily="34" charset="0"/>
                <a:cs typeface="Calibri" pitchFamily="34" charset="0"/>
              </a:rPr>
              <a:t>more disturbing </a:t>
            </a:r>
            <a:r>
              <a:rPr lang="en-US" sz="1600" dirty="0" smtClean="0">
                <a:latin typeface="Calibri" pitchFamily="34" charset="0"/>
                <a:cs typeface="Calibri" pitchFamily="34" charset="0"/>
              </a:rPr>
              <a:t>by far than the French, the American, or even the Russian Revolution." </a:t>
            </a:r>
            <a:endParaRPr lang="en-US" sz="1600" dirty="0">
              <a:latin typeface="Calibri" pitchFamily="34" charset="0"/>
              <a:cs typeface="Calibri" pitchFamily="34" charset="0"/>
            </a:endParaRPr>
          </a:p>
        </p:txBody>
      </p:sp>
      <p:sp>
        <p:nvSpPr>
          <p:cNvPr id="6" name="TextBox 5"/>
          <p:cNvSpPr txBox="1"/>
          <p:nvPr/>
        </p:nvSpPr>
        <p:spPr>
          <a:xfrm>
            <a:off x="5041900" y="190500"/>
            <a:ext cx="2882900" cy="307777"/>
          </a:xfrm>
          <a:prstGeom prst="rect">
            <a:avLst/>
          </a:prstGeom>
          <a:noFill/>
        </p:spPr>
        <p:txBody>
          <a:bodyPr vert="horz" wrap="square" rtlCol="0">
            <a:spAutoFit/>
          </a:bodyPr>
          <a:lstStyle/>
          <a:p>
            <a:pPr algn="ctr"/>
            <a:r>
              <a:rPr lang="en-US" sz="1400" i="1" dirty="0" smtClean="0">
                <a:latin typeface="Lucida Sans - 24"/>
              </a:rPr>
              <a:t>W</a:t>
            </a:r>
            <a:r>
              <a:rPr lang="en-US" sz="1400" i="1" dirty="0" smtClean="0">
                <a:latin typeface="Lucida Sans - 18"/>
              </a:rPr>
              <a:t>hat is Economics?</a:t>
            </a:r>
            <a:endParaRPr lang="en-US" sz="1400" i="1" dirty="0">
              <a:latin typeface="Lucida Sans - 18"/>
            </a:endParaRPr>
          </a:p>
        </p:txBody>
      </p:sp>
    </p:spTree>
    <p:extLst>
      <p:ext uri="{BB962C8B-B14F-4D97-AF65-F5344CB8AC3E}">
        <p14:creationId xmlns:p14="http://schemas.microsoft.com/office/powerpoint/2010/main" val="5908690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8686800" cy="1015663"/>
          </a:xfrm>
          <a:prstGeom prst="rect">
            <a:avLst/>
          </a:prstGeom>
          <a:noFill/>
        </p:spPr>
        <p:txBody>
          <a:bodyPr vert="horz" wrap="square" rtlCol="0">
            <a:spAutoFit/>
          </a:bodyPr>
          <a:lstStyle/>
          <a:p>
            <a:r>
              <a:rPr lang="en-US" sz="2400" dirty="0" smtClean="0">
                <a:ln w="11430"/>
                <a:solidFill>
                  <a:srgbClr val="FF0000"/>
                </a:solidFill>
                <a:latin typeface="+mj-lt"/>
              </a:rPr>
              <a:t>The Factors of Production</a:t>
            </a:r>
            <a:endParaRPr lang="en-US" sz="2400" dirty="0">
              <a:ln w="11430"/>
              <a:solidFill>
                <a:srgbClr val="FF0000"/>
              </a:solidFill>
              <a:latin typeface="+mj-lt"/>
            </a:endParaRPr>
          </a:p>
          <a:p>
            <a:r>
              <a:rPr lang="en-US" dirty="0" smtClean="0">
                <a:latin typeface="+mj-lt"/>
              </a:rPr>
              <a:t>The production of all of the good we desire requires  scarce resources. It is the allocation of these resources between humans’ competing wants that Economics focuses on.</a:t>
            </a:r>
            <a:endParaRPr lang="en-US" dirty="0">
              <a:latin typeface="+mj-lt"/>
            </a:endParaRPr>
          </a:p>
        </p:txBody>
      </p:sp>
      <p:sp>
        <p:nvSpPr>
          <p:cNvPr id="4" name="TextBox 3"/>
          <p:cNvSpPr txBox="1"/>
          <p:nvPr/>
        </p:nvSpPr>
        <p:spPr>
          <a:xfrm>
            <a:off x="4419600" y="190500"/>
            <a:ext cx="4064000" cy="369332"/>
          </a:xfrm>
          <a:prstGeom prst="rect">
            <a:avLst/>
          </a:prstGeom>
          <a:noFill/>
        </p:spPr>
        <p:txBody>
          <a:bodyPr vert="horz" wrap="square" rtlCol="0">
            <a:spAutoFit/>
          </a:bodyPr>
          <a:lstStyle/>
          <a:p>
            <a:pPr algn="ctr"/>
            <a:r>
              <a:rPr lang="en-US" i="1" dirty="0" smtClean="0">
                <a:latin typeface="Lucida Sans - 24"/>
              </a:rPr>
              <a:t>T</a:t>
            </a:r>
            <a:r>
              <a:rPr lang="en-US" sz="1300" i="1" dirty="0" smtClean="0">
                <a:latin typeface="Lucida Sans - 18"/>
              </a:rPr>
              <a:t>he productive Resources</a:t>
            </a:r>
            <a:endParaRPr lang="en-US" sz="1300" i="1" dirty="0">
              <a:latin typeface="Lucida Sans - 18"/>
            </a:endParaRPr>
          </a:p>
        </p:txBody>
      </p:sp>
      <p:graphicFrame>
        <p:nvGraphicFramePr>
          <p:cNvPr id="9" name="Table 8"/>
          <p:cNvGraphicFramePr>
            <a:graphicFrameLocks noGrp="1"/>
          </p:cNvGraphicFramePr>
          <p:nvPr>
            <p:extLst>
              <p:ext uri="{D42A27DB-BD31-4B8C-83A1-F6EECF244321}">
                <p14:modId xmlns:p14="http://schemas.microsoft.com/office/powerpoint/2010/main" val="3909217167"/>
              </p:ext>
            </p:extLst>
          </p:nvPr>
        </p:nvGraphicFramePr>
        <p:xfrm>
          <a:off x="0" y="1800860"/>
          <a:ext cx="9144000" cy="3876040"/>
        </p:xfrm>
        <a:graphic>
          <a:graphicData uri="http://schemas.openxmlformats.org/drawingml/2006/table">
            <a:tbl>
              <a:tblPr firstRow="1" bandRow="1">
                <a:tableStyleId>{21E4AEA4-8DFA-4A89-87EB-49C32662AFE0}</a:tableStyleId>
              </a:tblPr>
              <a:tblGrid>
                <a:gridCol w="2286000"/>
                <a:gridCol w="2286000"/>
                <a:gridCol w="2286000"/>
                <a:gridCol w="2286000"/>
              </a:tblGrid>
              <a:tr h="370840">
                <a:tc>
                  <a:txBody>
                    <a:bodyPr/>
                    <a:lstStyle/>
                    <a:p>
                      <a:pPr algn="ctr"/>
                      <a:r>
                        <a:rPr lang="en-US" sz="1800" dirty="0" smtClean="0"/>
                        <a:t>Land</a:t>
                      </a:r>
                      <a:endParaRPr lang="en-US" sz="1800" dirty="0"/>
                    </a:p>
                  </a:txBody>
                  <a:tcPr anchor="ctr"/>
                </a:tc>
                <a:tc>
                  <a:txBody>
                    <a:bodyPr/>
                    <a:lstStyle/>
                    <a:p>
                      <a:pPr algn="ctr"/>
                      <a:r>
                        <a:rPr lang="en-US" sz="1800" dirty="0" smtClean="0"/>
                        <a:t>Labor</a:t>
                      </a:r>
                      <a:endParaRPr lang="en-US" sz="1800" dirty="0"/>
                    </a:p>
                  </a:txBody>
                  <a:tcPr anchor="ctr"/>
                </a:tc>
                <a:tc>
                  <a:txBody>
                    <a:bodyPr/>
                    <a:lstStyle/>
                    <a:p>
                      <a:pPr algn="ctr"/>
                      <a:r>
                        <a:rPr lang="en-US" sz="1800" dirty="0" smtClean="0"/>
                        <a:t>Capital</a:t>
                      </a:r>
                      <a:endParaRPr lang="en-US" sz="1800" dirty="0"/>
                    </a:p>
                  </a:txBody>
                  <a:tcPr anchor="ctr"/>
                </a:tc>
                <a:tc>
                  <a:txBody>
                    <a:bodyPr/>
                    <a:lstStyle/>
                    <a:p>
                      <a:pPr algn="ctr"/>
                      <a:r>
                        <a:rPr lang="en-US" sz="1800" dirty="0" smtClean="0"/>
                        <a:t>Entrepreneurship</a:t>
                      </a:r>
                      <a:endParaRPr lang="en-US" sz="1800" dirty="0"/>
                    </a:p>
                  </a:txBody>
                  <a:tcPr anchor="ctr"/>
                </a:tc>
              </a:tr>
              <a:tr h="35052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t>Land resources are those things that are "gifts of nature". The soil in which we grow food,</a:t>
                      </a:r>
                      <a:r>
                        <a:rPr lang="en-US" sz="1600" baseline="0" dirty="0" smtClean="0"/>
                        <a:t> w</a:t>
                      </a:r>
                      <a:r>
                        <a:rPr lang="en-US" sz="1600" dirty="0" smtClean="0"/>
                        <a:t>ood,</a:t>
                      </a:r>
                      <a:r>
                        <a:rPr lang="en-US" sz="1600" baseline="0" dirty="0" smtClean="0"/>
                        <a:t> minerals </a:t>
                      </a:r>
                      <a:r>
                        <a:rPr lang="en-US" sz="1600" dirty="0" smtClean="0"/>
                        <a:t>such as copper and tin and resources such as oil, goal, gas and uranium are scarce</a:t>
                      </a:r>
                      <a:endParaRPr lang="en-US" sz="24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t>Labor refers to the human resources used in the production of goods and services.</a:t>
                      </a:r>
                      <a:r>
                        <a:rPr lang="en-US" sz="1600" baseline="0" dirty="0" smtClean="0"/>
                        <a:t> </a:t>
                      </a:r>
                      <a:r>
                        <a:rPr lang="en-US" sz="1600" dirty="0" smtClean="0"/>
                        <a:t>Labor is the human work, both physical and intellectual, that contributes to the production of goods and services</a:t>
                      </a:r>
                      <a:endParaRPr lang="en-US" sz="24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t>Capital refers to the </a:t>
                      </a:r>
                      <a:r>
                        <a:rPr lang="en-US" sz="1600" i="1" dirty="0" smtClean="0"/>
                        <a:t>tools and technologies</a:t>
                      </a:r>
                      <a:r>
                        <a:rPr lang="en-US" sz="1600" dirty="0" smtClean="0"/>
                        <a:t> that are used to produce the goods and services we desire.</a:t>
                      </a:r>
                      <a:r>
                        <a:rPr lang="en-US" sz="1600" baseline="0" dirty="0" smtClean="0"/>
                        <a:t> </a:t>
                      </a:r>
                      <a:r>
                        <a:rPr lang="en-US" sz="1600" dirty="0" smtClean="0"/>
                        <a:t>Since more and better tools enhance the production of all types of goods and services, from cars to computers to education to haircuts, yet the amount of capital in the world is limited, </a:t>
                      </a:r>
                      <a:r>
                        <a:rPr lang="en-US" sz="1600" i="1" dirty="0" smtClean="0"/>
                        <a:t>capital</a:t>
                      </a:r>
                      <a:r>
                        <a:rPr lang="en-US" sz="1600" dirty="0" smtClean="0"/>
                        <a:t> is a scarce resource. </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t>This refers to the innovation and creativity applied in the production of goods and services. The physical scarcity of land, labor and capital does not apply to human ingenuity, which itself is a resource that goes into the production of out economic output. </a:t>
                      </a:r>
                    </a:p>
                    <a:p>
                      <a:pPr algn="ctr"/>
                      <a:endParaRPr lang="en-US" sz="2400" dirty="0"/>
                    </a:p>
                  </a:txBody>
                  <a:tcPr anchor="ct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46" y="723900"/>
            <a:ext cx="8683255" cy="4985980"/>
          </a:xfrm>
          <a:prstGeom prst="rect">
            <a:avLst/>
          </a:prstGeom>
          <a:noFill/>
        </p:spPr>
        <p:txBody>
          <a:bodyPr vert="horz" wrap="square" rtlCol="0">
            <a:spAutoFit/>
          </a:bodyPr>
          <a:lstStyle/>
          <a:p>
            <a:r>
              <a:rPr lang="en-US" sz="2400" dirty="0" smtClean="0">
                <a:ln w="11430"/>
                <a:solidFill>
                  <a:srgbClr val="FF0000"/>
                </a:solidFill>
                <a:latin typeface="+mj-lt"/>
              </a:rPr>
              <a:t>The Basic “Economic Problem”?</a:t>
            </a:r>
          </a:p>
          <a:p>
            <a:r>
              <a:rPr lang="en-US" dirty="0" smtClean="0">
                <a:ln w="11430"/>
                <a:latin typeface="+mj-lt"/>
              </a:rPr>
              <a:t>In a world of finite resources, the wants of man are virtually infinite. The basic Economic Problem is how to allocate those limited, scarce resources between the unlimited wants of man. This problem gives rise to three questions that any and all economic systems must address. The Three Basic </a:t>
            </a:r>
            <a:r>
              <a:rPr lang="en-US" dirty="0" err="1" smtClean="0">
                <a:ln w="11430"/>
                <a:latin typeface="+mj-lt"/>
              </a:rPr>
              <a:t>Econoimcs</a:t>
            </a:r>
            <a:r>
              <a:rPr lang="en-US" dirty="0" smtClean="0">
                <a:ln w="11430"/>
                <a:latin typeface="+mj-lt"/>
              </a:rPr>
              <a:t> Questions are :</a:t>
            </a:r>
          </a:p>
          <a:p>
            <a:endParaRPr lang="en-US" dirty="0" smtClean="0">
              <a:ln w="11430"/>
              <a:latin typeface="+mj-lt"/>
            </a:endParaRPr>
          </a:p>
          <a:p>
            <a:pPr marL="800100" lvl="1" indent="-342900">
              <a:buFont typeface="+mj-lt"/>
              <a:buAutoNum type="arabicPeriod"/>
            </a:pPr>
            <a:r>
              <a:rPr lang="en-US" dirty="0" smtClean="0">
                <a:solidFill>
                  <a:srgbClr val="0000CC"/>
                </a:solidFill>
                <a:latin typeface="Calibri" pitchFamily="34" charset="0"/>
                <a:cs typeface="Calibri" pitchFamily="34" charset="0"/>
              </a:rPr>
              <a:t>What </a:t>
            </a:r>
            <a:r>
              <a:rPr lang="en-US" dirty="0">
                <a:solidFill>
                  <a:srgbClr val="0000CC"/>
                </a:solidFill>
                <a:latin typeface="Calibri" pitchFamily="34" charset="0"/>
                <a:cs typeface="Calibri" pitchFamily="34" charset="0"/>
              </a:rPr>
              <a:t>should be </a:t>
            </a:r>
            <a:r>
              <a:rPr lang="en-US" dirty="0" smtClean="0">
                <a:solidFill>
                  <a:srgbClr val="0000CC"/>
                </a:solidFill>
                <a:latin typeface="Calibri" pitchFamily="34" charset="0"/>
                <a:cs typeface="Calibri" pitchFamily="34" charset="0"/>
              </a:rPr>
              <a:t>produced? </a:t>
            </a:r>
            <a:r>
              <a:rPr lang="en-US" dirty="0" smtClean="0">
                <a:solidFill>
                  <a:schemeClr val="bg1">
                    <a:lumMod val="65000"/>
                  </a:schemeClr>
                </a:solidFill>
                <a:latin typeface="Calibri" pitchFamily="34" charset="0"/>
                <a:cs typeface="Calibri" pitchFamily="34" charset="0"/>
              </a:rPr>
              <a:t>Given the resources with which society is endowed, what combination of different goods and services should be produced?</a:t>
            </a:r>
          </a:p>
          <a:p>
            <a:pPr marL="800100" lvl="1" indent="-342900">
              <a:buFont typeface="+mj-lt"/>
              <a:buAutoNum type="arabicPeriod"/>
            </a:pPr>
            <a:r>
              <a:rPr lang="en-US" dirty="0" smtClean="0">
                <a:solidFill>
                  <a:srgbClr val="0000CC"/>
                </a:solidFill>
                <a:latin typeface="Calibri" pitchFamily="34" charset="0"/>
                <a:cs typeface="Calibri" pitchFamily="34" charset="0"/>
              </a:rPr>
              <a:t>How </a:t>
            </a:r>
            <a:r>
              <a:rPr lang="en-US" dirty="0">
                <a:solidFill>
                  <a:srgbClr val="0000CC"/>
                </a:solidFill>
                <a:latin typeface="Calibri" pitchFamily="34" charset="0"/>
                <a:cs typeface="Calibri" pitchFamily="34" charset="0"/>
              </a:rPr>
              <a:t>should things be </a:t>
            </a:r>
            <a:r>
              <a:rPr lang="en-US" dirty="0" smtClean="0">
                <a:solidFill>
                  <a:srgbClr val="0000CC"/>
                </a:solidFill>
                <a:latin typeface="Calibri" pitchFamily="34" charset="0"/>
                <a:cs typeface="Calibri" pitchFamily="34" charset="0"/>
              </a:rPr>
              <a:t>produced? </a:t>
            </a:r>
            <a:r>
              <a:rPr lang="en-US" dirty="0" smtClean="0">
                <a:solidFill>
                  <a:schemeClr val="bg1">
                    <a:lumMod val="65000"/>
                  </a:schemeClr>
                </a:solidFill>
                <a:latin typeface="Calibri" pitchFamily="34" charset="0"/>
                <a:cs typeface="Calibri" pitchFamily="34" charset="0"/>
              </a:rPr>
              <a:t>Should production use lots of labor, or should lots of capital and technology be used? </a:t>
            </a:r>
          </a:p>
          <a:p>
            <a:pPr marL="800100" lvl="1" indent="-342900">
              <a:buFont typeface="+mj-lt"/>
              <a:buAutoNum type="arabicPeriod"/>
            </a:pPr>
            <a:r>
              <a:rPr lang="en-US" dirty="0" smtClean="0">
                <a:solidFill>
                  <a:srgbClr val="0000CC"/>
                </a:solidFill>
                <a:latin typeface="Calibri" pitchFamily="34" charset="0"/>
                <a:cs typeface="Calibri" pitchFamily="34" charset="0"/>
              </a:rPr>
              <a:t>Who </a:t>
            </a:r>
            <a:r>
              <a:rPr lang="en-US" dirty="0">
                <a:solidFill>
                  <a:srgbClr val="0000CC"/>
                </a:solidFill>
                <a:latin typeface="Calibri" pitchFamily="34" charset="0"/>
                <a:cs typeface="Calibri" pitchFamily="34" charset="0"/>
              </a:rPr>
              <a:t>should things be produced for</a:t>
            </a:r>
            <a:r>
              <a:rPr lang="en-US" dirty="0" smtClean="0">
                <a:solidFill>
                  <a:srgbClr val="0000CC"/>
                </a:solidFill>
                <a:latin typeface="Calibri" pitchFamily="34" charset="0"/>
                <a:cs typeface="Calibri" pitchFamily="34" charset="0"/>
              </a:rPr>
              <a:t>? </a:t>
            </a:r>
            <a:r>
              <a:rPr lang="en-US" dirty="0" smtClean="0">
                <a:solidFill>
                  <a:schemeClr val="bg1">
                    <a:lumMod val="65000"/>
                  </a:schemeClr>
                </a:solidFill>
                <a:latin typeface="Calibri" pitchFamily="34" charset="0"/>
                <a:cs typeface="Calibri" pitchFamily="34" charset="0"/>
              </a:rPr>
              <a:t>How should the output that society produces be distributed? Should everyone keep what he or she makes, or should trade take place? Should everyone be given equal amounts of the output, or should it be every man for himself?</a:t>
            </a:r>
          </a:p>
          <a:p>
            <a:pPr lvl="1"/>
            <a:endParaRPr lang="en-US" dirty="0" smtClean="0">
              <a:solidFill>
                <a:schemeClr val="bg1">
                  <a:lumMod val="65000"/>
                </a:schemeClr>
              </a:solidFill>
              <a:latin typeface="Calibri" pitchFamily="34" charset="0"/>
              <a:cs typeface="Calibri" pitchFamily="34" charset="0"/>
            </a:endParaRPr>
          </a:p>
          <a:p>
            <a:pPr algn="ctr"/>
            <a:r>
              <a:rPr lang="en-US" sz="2400" i="1" dirty="0" smtClean="0">
                <a:solidFill>
                  <a:srgbClr val="FF3300"/>
                </a:solidFill>
                <a:latin typeface="Calibri" pitchFamily="34" charset="0"/>
                <a:cs typeface="Calibri" pitchFamily="34" charset="0"/>
              </a:rPr>
              <a:t>These are the three guiding questions of any Economic system</a:t>
            </a:r>
            <a:endParaRPr lang="en-US" sz="2400" i="1" dirty="0">
              <a:solidFill>
                <a:srgbClr val="FF3300"/>
              </a:solidFill>
              <a:latin typeface="Calibri" pitchFamily="34" charset="0"/>
              <a:cs typeface="Calibri" pitchFamily="34" charset="0"/>
            </a:endParaRPr>
          </a:p>
          <a:p>
            <a:endParaRPr lang="en-US" dirty="0">
              <a:latin typeface="+mj-lt"/>
            </a:endParaRPr>
          </a:p>
        </p:txBody>
      </p:sp>
      <p:sp>
        <p:nvSpPr>
          <p:cNvPr id="6" name="TextBox 5"/>
          <p:cNvSpPr txBox="1"/>
          <p:nvPr/>
        </p:nvSpPr>
        <p:spPr>
          <a:xfrm>
            <a:off x="5562600" y="127003"/>
            <a:ext cx="1981200" cy="523220"/>
          </a:xfrm>
          <a:prstGeom prst="rect">
            <a:avLst/>
          </a:prstGeom>
          <a:noFill/>
        </p:spPr>
        <p:txBody>
          <a:bodyPr vert="horz" wrap="square" rtlCol="0">
            <a:spAutoFit/>
          </a:bodyPr>
          <a:lstStyle/>
          <a:p>
            <a:pPr algn="ctr"/>
            <a:r>
              <a:rPr lang="en-US" sz="1400" i="1" dirty="0" smtClean="0">
                <a:latin typeface="Lucida Sans - 20"/>
              </a:rPr>
              <a:t>The Basic Economic Questions</a:t>
            </a:r>
            <a:endParaRPr lang="en-US" sz="1300" i="1" dirty="0">
              <a:latin typeface="Lucida Sans - 1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381502"/>
            <a:ext cx="8864600" cy="1200329"/>
          </a:xfrm>
          <a:prstGeom prst="rect">
            <a:avLst/>
          </a:prstGeom>
          <a:noFill/>
        </p:spPr>
        <p:txBody>
          <a:bodyPr vert="horz" rtlCol="0">
            <a:spAutoFit/>
          </a:bodyPr>
          <a:lstStyle/>
          <a:p>
            <a:pPr algn="ctr"/>
            <a:r>
              <a:rPr lang="en-US" b="1" i="1" dirty="0" smtClean="0">
                <a:solidFill>
                  <a:schemeClr val="bg1">
                    <a:lumMod val="65000"/>
                  </a:schemeClr>
                </a:solidFill>
                <a:latin typeface="Calibri" pitchFamily="34" charset="0"/>
                <a:cs typeface="Calibri" pitchFamily="34" charset="0"/>
              </a:rPr>
              <a:t>Adam Smith on Trade: </a:t>
            </a:r>
            <a:r>
              <a:rPr lang="en-US" i="1" dirty="0" smtClean="0">
                <a:solidFill>
                  <a:schemeClr val="bg1">
                    <a:lumMod val="65000"/>
                  </a:schemeClr>
                </a:solidFill>
                <a:latin typeface="Calibri" pitchFamily="34" charset="0"/>
                <a:cs typeface="Calibri" pitchFamily="34" charset="0"/>
              </a:rPr>
              <a:t>"It is not from the benevolence of the butcher, the brewer, or the baker, that we expect our dinner, but from their regard to their own interest. We address ourselves, not to their humanity but to their self-love, and never talk to them of our necessities but of their advantages" - Adam Smith "The Wealth of Nations"</a:t>
            </a:r>
            <a:endParaRPr lang="en-US" i="1" dirty="0">
              <a:solidFill>
                <a:schemeClr val="bg1">
                  <a:lumMod val="65000"/>
                </a:schemeClr>
              </a:solidFill>
              <a:latin typeface="Calibri" pitchFamily="34" charset="0"/>
              <a:cs typeface="Calibri" pitchFamily="34" charset="0"/>
            </a:endParaRPr>
          </a:p>
        </p:txBody>
      </p:sp>
      <p:sp>
        <p:nvSpPr>
          <p:cNvPr id="3" name="TextBox 2"/>
          <p:cNvSpPr txBox="1"/>
          <p:nvPr/>
        </p:nvSpPr>
        <p:spPr>
          <a:xfrm>
            <a:off x="4483100" y="200223"/>
            <a:ext cx="3975100" cy="338554"/>
          </a:xfrm>
          <a:prstGeom prst="rect">
            <a:avLst/>
          </a:prstGeom>
          <a:noFill/>
        </p:spPr>
        <p:txBody>
          <a:bodyPr vert="horz" wrap="square" rtlCol="0">
            <a:spAutoFit/>
          </a:bodyPr>
          <a:lstStyle/>
          <a:p>
            <a:pPr algn="ctr"/>
            <a:r>
              <a:rPr lang="en-US" sz="1600" i="1" dirty="0" smtClean="0">
                <a:latin typeface="Lucida Sans - 24"/>
              </a:rPr>
              <a:t>I</a:t>
            </a:r>
            <a:r>
              <a:rPr lang="en-US" sz="1300" i="1" dirty="0" smtClean="0">
                <a:latin typeface="Lucida Sans - 18"/>
              </a:rPr>
              <a:t>ntroduction to Trade</a:t>
            </a:r>
            <a:endParaRPr lang="en-US" sz="1300" i="1" dirty="0">
              <a:latin typeface="Lucida Sans - 18"/>
            </a:endParaRPr>
          </a:p>
        </p:txBody>
      </p:sp>
      <p:sp>
        <p:nvSpPr>
          <p:cNvPr id="6" name="TextBox 5"/>
          <p:cNvSpPr txBox="1"/>
          <p:nvPr/>
        </p:nvSpPr>
        <p:spPr>
          <a:xfrm>
            <a:off x="0" y="723901"/>
            <a:ext cx="8839200" cy="2215991"/>
          </a:xfrm>
          <a:prstGeom prst="rect">
            <a:avLst/>
          </a:prstGeom>
          <a:noFill/>
        </p:spPr>
        <p:txBody>
          <a:bodyPr wrap="square" rtlCol="0">
            <a:spAutoFit/>
          </a:bodyPr>
          <a:lstStyle/>
          <a:p>
            <a:r>
              <a:rPr lang="en-US" sz="2400" dirty="0" smtClean="0">
                <a:ln w="11430"/>
                <a:solidFill>
                  <a:srgbClr val="FF0000"/>
                </a:solidFill>
                <a:latin typeface="+mj-lt"/>
              </a:rPr>
              <a:t>Free Trade</a:t>
            </a:r>
          </a:p>
          <a:p>
            <a:r>
              <a:rPr lang="en-US" dirty="0" smtClean="0">
                <a:ln w="11430"/>
                <a:latin typeface="+mj-lt"/>
              </a:rPr>
              <a:t>The market system allocates society’s scarce resources through the free, voluntary exchanges of individuals households and firms in the free market. These exchanges are broadly known as “trade”. Trade ban exist between individuals, or between entire nations. Trade between countries is called </a:t>
            </a:r>
            <a:r>
              <a:rPr lang="en-US" b="1" dirty="0" smtClean="0">
                <a:ln w="11430"/>
                <a:latin typeface="+mj-lt"/>
              </a:rPr>
              <a:t>International Trade</a:t>
            </a:r>
            <a:r>
              <a:rPr lang="en-US" dirty="0" smtClean="0">
                <a:ln w="11430"/>
                <a:latin typeface="+mj-lt"/>
              </a:rPr>
              <a:t>.</a:t>
            </a:r>
          </a:p>
          <a:p>
            <a:endParaRPr lang="en-US" sz="2400" dirty="0" smtClean="0">
              <a:solidFill>
                <a:srgbClr val="FF0000"/>
              </a:solidFill>
              <a:latin typeface="+mj-lt"/>
            </a:endParaRPr>
          </a:p>
          <a:p>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404569612"/>
              </p:ext>
            </p:extLst>
          </p:nvPr>
        </p:nvGraphicFramePr>
        <p:xfrm>
          <a:off x="0" y="2334722"/>
          <a:ext cx="9144000" cy="1970578"/>
        </p:xfrm>
        <a:graphic>
          <a:graphicData uri="http://schemas.openxmlformats.org/drawingml/2006/table">
            <a:tbl>
              <a:tblPr firstRow="1" bandRow="1">
                <a:tableStyleId>{284E427A-3D55-4303-BF80-6455036E1DE7}</a:tableStyleId>
              </a:tblPr>
              <a:tblGrid>
                <a:gridCol w="9144000"/>
              </a:tblGrid>
              <a:tr h="353440">
                <a:tc>
                  <a:txBody>
                    <a:bodyPr/>
                    <a:lstStyle/>
                    <a:p>
                      <a:pPr algn="ctr"/>
                      <a:r>
                        <a:rPr lang="en-US" sz="1800" dirty="0" smtClean="0"/>
                        <a:t>Trade is one of the concepts fundamental to the field of economics.</a:t>
                      </a:r>
                      <a:endParaRPr lang="en-US" sz="1800" dirty="0"/>
                    </a:p>
                  </a:txBody>
                  <a:tcPr marT="38100" marB="38100"/>
                </a:tc>
              </a:tr>
              <a:tr h="563880">
                <a:tc>
                  <a:txBody>
                    <a:bodyPr/>
                    <a:lstStyle/>
                    <a:p>
                      <a:pPr algn="ctr"/>
                      <a:r>
                        <a:rPr lang="en-US" sz="1600" dirty="0" smtClean="0"/>
                        <a:t>Voluntary exchanges between individuals and firms in resource and product markets involving the exchange of goods, services, land, labor and capital is a type of trade.</a:t>
                      </a:r>
                    </a:p>
                  </a:txBody>
                  <a:tcPr marT="38100" marB="38100"/>
                </a:tc>
              </a:tr>
              <a:tr h="563880">
                <a:tc>
                  <a:txBody>
                    <a:bodyPr/>
                    <a:lstStyle/>
                    <a:p>
                      <a:pPr algn="ctr"/>
                      <a:r>
                        <a:rPr lang="en-US" sz="1600" dirty="0" smtClean="0"/>
                        <a:t>International trade involves the exchange of resources, goods, services, assets (both real and financial) across national boundaries.</a:t>
                      </a:r>
                    </a:p>
                  </a:txBody>
                  <a:tcPr marT="38100" marB="38100"/>
                </a:tc>
              </a:tr>
              <a:tr h="48937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Trade makes everyone better off, and leads to a more efficient allocation of society's scarce resources.</a:t>
                      </a:r>
                    </a:p>
                  </a:txBody>
                  <a:tcPr marT="38100" marB="38100"/>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lipboard.png"/>
          <p:cNvPicPr>
            <a:picLocks/>
          </p:cNvPicPr>
          <p:nvPr/>
        </p:nvPicPr>
        <p:blipFill>
          <a:blip r:embed="rId2" cstate="print"/>
          <a:stretch>
            <a:fillRect/>
          </a:stretch>
        </p:blipFill>
        <p:spPr>
          <a:xfrm>
            <a:off x="7010400" y="723902"/>
            <a:ext cx="2133600" cy="2895598"/>
          </a:xfrm>
          <a:prstGeom prst="rect">
            <a:avLst/>
          </a:prstGeom>
          <a:solidFill>
            <a:scrgbClr r="0" g="0" b="0">
              <a:alpha val="0"/>
            </a:scrgbClr>
          </a:solidFill>
        </p:spPr>
      </p:pic>
      <p:sp>
        <p:nvSpPr>
          <p:cNvPr id="3" name="TextBox 2"/>
          <p:cNvSpPr txBox="1"/>
          <p:nvPr/>
        </p:nvSpPr>
        <p:spPr>
          <a:xfrm>
            <a:off x="0" y="3441293"/>
            <a:ext cx="8915400" cy="1092607"/>
          </a:xfrm>
          <a:prstGeom prst="rect">
            <a:avLst/>
          </a:prstGeom>
          <a:noFill/>
        </p:spPr>
        <p:txBody>
          <a:bodyPr vert="horz" wrap="square" rtlCol="0">
            <a:spAutoFit/>
          </a:bodyPr>
          <a:lstStyle/>
          <a:p>
            <a:r>
              <a:rPr lang="en-US" sz="2000" dirty="0" smtClean="0">
                <a:ln w="11430"/>
                <a:solidFill>
                  <a:srgbClr val="FF0000"/>
                </a:solidFill>
                <a:cs typeface="Calibri" pitchFamily="34" charset="0"/>
              </a:rPr>
              <a:t>Adam Smith on the mutual benefits of trade:</a:t>
            </a:r>
            <a:endParaRPr lang="en-US" sz="2000" dirty="0" smtClean="0">
              <a:solidFill>
                <a:srgbClr val="FF0000"/>
              </a:solidFill>
            </a:endParaRPr>
          </a:p>
          <a:p>
            <a:r>
              <a:rPr lang="en-US" sz="1500" i="1" dirty="0" smtClean="0"/>
              <a:t>"Whoever offers to another a bargain of any kind, proposes to do this. Give me that which I want, and you shall have this which you want, is the meaning of every such offer; and it is in this manner that we obtain from one another the far greater part of those good offices which we stand in need of."</a:t>
            </a:r>
            <a:endParaRPr lang="en-US" sz="1500" i="1" dirty="0"/>
          </a:p>
        </p:txBody>
      </p:sp>
      <p:sp>
        <p:nvSpPr>
          <p:cNvPr id="4" name="TextBox 3"/>
          <p:cNvSpPr txBox="1"/>
          <p:nvPr/>
        </p:nvSpPr>
        <p:spPr>
          <a:xfrm>
            <a:off x="0" y="4533900"/>
            <a:ext cx="8686800" cy="923330"/>
          </a:xfrm>
          <a:prstGeom prst="rect">
            <a:avLst/>
          </a:prstGeom>
          <a:noFill/>
        </p:spPr>
        <p:txBody>
          <a:bodyPr vert="horz" wrap="square" rtlCol="0">
            <a:spAutoFit/>
          </a:bodyPr>
          <a:lstStyle/>
          <a:p>
            <a:r>
              <a:rPr lang="en-US" dirty="0" smtClean="0">
                <a:ln w="11430"/>
                <a:solidFill>
                  <a:srgbClr val="FF0000"/>
                </a:solidFill>
                <a:cs typeface="Calibri" pitchFamily="34" charset="0"/>
              </a:rPr>
              <a:t>And on self-interest</a:t>
            </a:r>
            <a:r>
              <a:rPr lang="en-US" dirty="0" smtClean="0">
                <a:solidFill>
                  <a:srgbClr val="FF0000"/>
                </a:solidFill>
              </a:rPr>
              <a:t>: </a:t>
            </a:r>
          </a:p>
          <a:p>
            <a:r>
              <a:rPr lang="en-US" i="1" dirty="0" smtClean="0"/>
              <a:t>"Every man…is first and principally recommended to his own care; and every man is certainly, in every respect, fitter and abler to take care of himself than of any other person."</a:t>
            </a:r>
            <a:endParaRPr lang="en-US" i="1" dirty="0"/>
          </a:p>
        </p:txBody>
      </p:sp>
      <p:sp>
        <p:nvSpPr>
          <p:cNvPr id="7" name="TextBox 6"/>
          <p:cNvSpPr txBox="1"/>
          <p:nvPr/>
        </p:nvSpPr>
        <p:spPr>
          <a:xfrm>
            <a:off x="0" y="723900"/>
            <a:ext cx="7010400" cy="2400657"/>
          </a:xfrm>
          <a:prstGeom prst="rect">
            <a:avLst/>
          </a:prstGeom>
          <a:noFill/>
        </p:spPr>
        <p:txBody>
          <a:bodyPr vert="horz" wrap="square" rtlCol="0">
            <a:spAutoFit/>
          </a:bodyPr>
          <a:lstStyle/>
          <a:p>
            <a:r>
              <a:rPr lang="en-US" sz="2400" dirty="0" smtClean="0">
                <a:ln w="11430"/>
                <a:solidFill>
                  <a:srgbClr val="FF0000"/>
                </a:solidFill>
                <a:latin typeface="+mj-lt"/>
                <a:cs typeface="Calibri" pitchFamily="34" charset="0"/>
              </a:rPr>
              <a:t>Adam Smith, the father of Modern Economics</a:t>
            </a:r>
            <a:endParaRPr lang="en-US" sz="2400" dirty="0">
              <a:solidFill>
                <a:srgbClr val="FF0000"/>
              </a:solidFill>
              <a:latin typeface="+mj-lt"/>
            </a:endParaRPr>
          </a:p>
          <a:p>
            <a:pPr marL="285750" indent="-285750">
              <a:buFont typeface="Arial" pitchFamily="34" charset="0"/>
              <a:buChar char="•"/>
            </a:pPr>
            <a:r>
              <a:rPr lang="en-US" dirty="0" smtClean="0">
                <a:latin typeface="Calibri" pitchFamily="34" charset="0"/>
                <a:cs typeface="Calibri" pitchFamily="34" charset="0"/>
              </a:rPr>
              <a:t>Lived 1723-1790</a:t>
            </a:r>
          </a:p>
          <a:p>
            <a:pPr marL="285750" indent="-285750">
              <a:buFont typeface="Arial" pitchFamily="34" charset="0"/>
              <a:buChar char="•"/>
            </a:pPr>
            <a:r>
              <a:rPr lang="en-US" dirty="0" smtClean="0">
                <a:latin typeface="Calibri" pitchFamily="34" charset="0"/>
                <a:cs typeface="Calibri" pitchFamily="34" charset="0"/>
              </a:rPr>
              <a:t>Leading thinker of the Scottish Enlightenment </a:t>
            </a:r>
          </a:p>
          <a:p>
            <a:pPr marL="285750" indent="-285750">
              <a:buFont typeface="Arial" pitchFamily="34" charset="0"/>
              <a:buChar char="•"/>
            </a:pPr>
            <a:r>
              <a:rPr lang="en-US" dirty="0" smtClean="0">
                <a:latin typeface="Calibri" pitchFamily="34" charset="0"/>
                <a:cs typeface="Calibri" pitchFamily="34" charset="0"/>
              </a:rPr>
              <a:t>Two great works: </a:t>
            </a:r>
            <a:r>
              <a:rPr lang="en-US" i="1" dirty="0" smtClean="0">
                <a:latin typeface="Calibri" pitchFamily="34" charset="0"/>
                <a:cs typeface="Calibri" pitchFamily="34" charset="0"/>
              </a:rPr>
              <a:t>The Theory of Moral Sentiments (1759) and The Wealth of Nations (1776)</a:t>
            </a:r>
            <a:endParaRPr lang="en-US" dirty="0" smtClean="0">
              <a:solidFill>
                <a:srgbClr val="32CD32"/>
              </a:solidFill>
              <a:latin typeface="Calibri" pitchFamily="34" charset="0"/>
              <a:cs typeface="Calibri" pitchFamily="34" charset="0"/>
            </a:endParaRPr>
          </a:p>
          <a:p>
            <a:r>
              <a:rPr lang="en-US" dirty="0" smtClean="0">
                <a:latin typeface="Calibri" pitchFamily="34" charset="0"/>
                <a:cs typeface="Calibri" pitchFamily="34" charset="0"/>
              </a:rPr>
              <a:t>Believed that humans acting in their own self-interest would lead to benefits for society as a whole, since the pursuit of self-interest naturally leads individuals to meet the wants and needs of those around them.</a:t>
            </a:r>
            <a:endParaRPr lang="en-US" dirty="0">
              <a:latin typeface="Calibri" pitchFamily="34" charset="0"/>
              <a:cs typeface="Calibri" pitchFamily="34" charset="0"/>
            </a:endParaRPr>
          </a:p>
        </p:txBody>
      </p:sp>
      <p:sp>
        <p:nvSpPr>
          <p:cNvPr id="9" name="TextBox 8"/>
          <p:cNvSpPr txBox="1"/>
          <p:nvPr/>
        </p:nvSpPr>
        <p:spPr>
          <a:xfrm>
            <a:off x="4483100" y="200223"/>
            <a:ext cx="3975100" cy="338554"/>
          </a:xfrm>
          <a:prstGeom prst="rect">
            <a:avLst/>
          </a:prstGeom>
          <a:noFill/>
        </p:spPr>
        <p:txBody>
          <a:bodyPr vert="horz" wrap="square" rtlCol="0">
            <a:spAutoFit/>
          </a:bodyPr>
          <a:lstStyle/>
          <a:p>
            <a:pPr algn="ctr"/>
            <a:r>
              <a:rPr lang="en-US" sz="1600" i="1" dirty="0" smtClean="0">
                <a:latin typeface="Lucida Sans - 24"/>
              </a:rPr>
              <a:t>I</a:t>
            </a:r>
            <a:r>
              <a:rPr lang="en-US" sz="1300" i="1" dirty="0" smtClean="0">
                <a:latin typeface="Lucida Sans - 18"/>
              </a:rPr>
              <a:t>ntroduction to Trade</a:t>
            </a:r>
            <a:endParaRPr lang="en-US" sz="1300" i="1" dirty="0">
              <a:latin typeface="Lucida Sans - 1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_0"/>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52400" y="1714500"/>
            <a:ext cx="3891064" cy="1524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0" y="723900"/>
            <a:ext cx="8991600" cy="1015663"/>
          </a:xfrm>
          <a:prstGeom prst="rect">
            <a:avLst/>
          </a:prstGeom>
          <a:noFill/>
        </p:spPr>
        <p:txBody>
          <a:bodyPr wrap="square" rtlCol="0">
            <a:spAutoFit/>
          </a:bodyPr>
          <a:lstStyle/>
          <a:p>
            <a:r>
              <a:rPr lang="en-US" sz="2400" dirty="0" smtClean="0">
                <a:solidFill>
                  <a:srgbClr val="FF0000"/>
                </a:solidFill>
              </a:rPr>
              <a:t>Model Building in Economics</a:t>
            </a:r>
          </a:p>
          <a:p>
            <a:r>
              <a:rPr lang="en-US" dirty="0" smtClean="0"/>
              <a:t>A popular tool in the Economist’s kit is the </a:t>
            </a:r>
            <a:r>
              <a:rPr lang="en-US" i="1" dirty="0" smtClean="0"/>
              <a:t>economic model. </a:t>
            </a:r>
            <a:r>
              <a:rPr lang="en-US" dirty="0" smtClean="0"/>
              <a:t>Just like scientists in other fields, economists use models to represent something from the real world.</a:t>
            </a:r>
            <a:endParaRPr lang="en-US" dirty="0"/>
          </a:p>
        </p:txBody>
      </p:sp>
      <p:sp>
        <p:nvSpPr>
          <p:cNvPr id="3" name="TextBox 2"/>
          <p:cNvSpPr txBox="1"/>
          <p:nvPr/>
        </p:nvSpPr>
        <p:spPr>
          <a:xfrm>
            <a:off x="4191000" y="1943100"/>
            <a:ext cx="4529470" cy="923330"/>
          </a:xfrm>
          <a:prstGeom prst="rect">
            <a:avLst/>
          </a:prstGeom>
          <a:noFill/>
        </p:spPr>
        <p:txBody>
          <a:bodyPr wrap="square" rtlCol="0">
            <a:spAutoFit/>
          </a:bodyPr>
          <a:lstStyle/>
          <a:p>
            <a:r>
              <a:rPr lang="en-US" b="1" dirty="0" smtClean="0">
                <a:solidFill>
                  <a:srgbClr val="0000CC"/>
                </a:solidFill>
              </a:rPr>
              <a:t>A model of the solar system: </a:t>
            </a:r>
            <a:r>
              <a:rPr lang="en-US" dirty="0" smtClean="0"/>
              <a:t>Allows astronomers to illustrate in a simplified model the relationships between solar bodies.</a:t>
            </a:r>
            <a:endParaRPr lang="en-US" b="1" dirty="0"/>
          </a:p>
        </p:txBody>
      </p:sp>
      <p:pic>
        <p:nvPicPr>
          <p:cNvPr id="5" name="Picture 2" descr="Image_9"/>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381000" y="3238500"/>
            <a:ext cx="3429000" cy="226314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191000" y="2933700"/>
            <a:ext cx="4800600" cy="2708434"/>
          </a:xfrm>
          <a:prstGeom prst="rect">
            <a:avLst/>
          </a:prstGeom>
          <a:noFill/>
        </p:spPr>
        <p:txBody>
          <a:bodyPr wrap="square" rtlCol="0">
            <a:spAutoFit/>
          </a:bodyPr>
          <a:lstStyle/>
          <a:p>
            <a:r>
              <a:rPr lang="en-US" b="1" dirty="0" smtClean="0">
                <a:solidFill>
                  <a:srgbClr val="0000CC"/>
                </a:solidFill>
              </a:rPr>
              <a:t>A Circular Flow Model: </a:t>
            </a:r>
            <a:r>
              <a:rPr lang="en-US" dirty="0" smtClean="0"/>
              <a:t>Allows economists to illustrate in a simplified model the relationships between households and firms in a market economy.</a:t>
            </a:r>
          </a:p>
          <a:p>
            <a:endParaRPr lang="en-US" b="1" dirty="0">
              <a:solidFill>
                <a:srgbClr val="FF3300"/>
              </a:solidFill>
            </a:endParaRPr>
          </a:p>
          <a:p>
            <a:r>
              <a:rPr lang="en-US" sz="1600" b="1" i="1" dirty="0" smtClean="0">
                <a:solidFill>
                  <a:srgbClr val="FF3300"/>
                </a:solidFill>
              </a:rPr>
              <a:t>Ceteris Paribus: </a:t>
            </a:r>
            <a:r>
              <a:rPr lang="en-US" sz="1600" dirty="0" smtClean="0"/>
              <a:t>Like in other scientists, when using economic models we must assume “all else equal”. This allows us to observe how one variable in an economy will affect another, without considering all the other factors that may affect the variable in question.</a:t>
            </a:r>
            <a:endParaRPr lang="en-US" sz="1600" b="1" i="1" dirty="0"/>
          </a:p>
        </p:txBody>
      </p:sp>
    </p:spTree>
    <p:extLst>
      <p:ext uri="{BB962C8B-B14F-4D97-AF65-F5344CB8AC3E}">
        <p14:creationId xmlns:p14="http://schemas.microsoft.com/office/powerpoint/2010/main" val="2734816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442" y="647702"/>
            <a:ext cx="8956158" cy="1200329"/>
          </a:xfrm>
          <a:prstGeom prst="rect">
            <a:avLst/>
          </a:prstGeom>
          <a:noFill/>
        </p:spPr>
        <p:txBody>
          <a:bodyPr wrap="square" rtlCol="0">
            <a:spAutoFit/>
          </a:bodyPr>
          <a:lstStyle/>
          <a:p>
            <a:r>
              <a:rPr lang="en-US" sz="2400" dirty="0" smtClean="0">
                <a:solidFill>
                  <a:srgbClr val="FF3300"/>
                </a:solidFill>
              </a:rPr>
              <a:t>Positive and Normative Economics</a:t>
            </a:r>
          </a:p>
          <a:p>
            <a:r>
              <a:rPr lang="en-US" sz="1600" dirty="0" smtClean="0"/>
              <a:t>Economists explore the world of facts and data, but also often draw conclusions or prescribe policies based more on interpretation or even their own opinions. It is important to distinguish at all times whether the focus of our studies is in the realm of </a:t>
            </a:r>
            <a:r>
              <a:rPr lang="en-US" sz="1600" i="1" dirty="0" smtClean="0"/>
              <a:t>positive </a:t>
            </a:r>
            <a:r>
              <a:rPr lang="en-US" sz="1600" dirty="0" smtClean="0"/>
              <a:t>or </a:t>
            </a:r>
            <a:r>
              <a:rPr lang="en-US" sz="1600" i="1" dirty="0" smtClean="0"/>
              <a:t>normative </a:t>
            </a:r>
            <a:r>
              <a:rPr lang="en-US" sz="1600" dirty="0" smtClean="0"/>
              <a:t>Economics</a:t>
            </a:r>
          </a:p>
        </p:txBody>
      </p:sp>
      <p:sp>
        <p:nvSpPr>
          <p:cNvPr id="4" name="Rectangle 3"/>
          <p:cNvSpPr/>
          <p:nvPr/>
        </p:nvSpPr>
        <p:spPr>
          <a:xfrm>
            <a:off x="2" y="3356908"/>
            <a:ext cx="9126279" cy="1938992"/>
          </a:xfrm>
          <a:prstGeom prst="rect">
            <a:avLst/>
          </a:prstGeom>
          <a:solidFill>
            <a:schemeClr val="accent2">
              <a:lumMod val="20000"/>
              <a:lumOff val="80000"/>
            </a:schemeClr>
          </a:solidFill>
        </p:spPr>
        <p:txBody>
          <a:bodyPr wrap="square">
            <a:spAutoFit/>
          </a:bodyPr>
          <a:lstStyle/>
          <a:p>
            <a:r>
              <a:rPr lang="en-US" dirty="0">
                <a:solidFill>
                  <a:srgbClr val="0000CC"/>
                </a:solidFill>
              </a:rPr>
              <a:t>Normative economic statements: </a:t>
            </a:r>
            <a:r>
              <a:rPr lang="en-US" dirty="0"/>
              <a:t>Each of the statements above are based on observable, quantifiable variables, but each includes an element of opinion</a:t>
            </a:r>
            <a:endParaRPr lang="en-US" dirty="0">
              <a:solidFill>
                <a:srgbClr val="0000CC"/>
              </a:solidFill>
            </a:endParaRPr>
          </a:p>
          <a:p>
            <a:pPr marL="285750" lvl="0" indent="-285750">
              <a:buFont typeface="Arial" pitchFamily="34" charset="0"/>
              <a:buChar char="•"/>
            </a:pPr>
            <a:r>
              <a:rPr lang="en-US" sz="1400" i="1" dirty="0"/>
              <a:t>Unemployment rates are higher among less educated workers, therefore government should include education and job training programs as a component of benefits for the nation's unemployed.</a:t>
            </a:r>
            <a:endParaRPr lang="en-US" sz="1400" dirty="0"/>
          </a:p>
          <a:p>
            <a:pPr marL="285750" lvl="0" indent="-285750">
              <a:buFont typeface="Arial" pitchFamily="34" charset="0"/>
              <a:buChar char="•"/>
            </a:pPr>
            <a:r>
              <a:rPr lang="en-US" sz="1400" i="1" dirty="0"/>
              <a:t>Rising pork prices harm low income households whose incomes go primarily towards food, therefore, to slow the rise in food prices, the Chinese government should enforce a maximum price scheme on the nation's pork industry.</a:t>
            </a:r>
            <a:endParaRPr lang="en-US" sz="1400" dirty="0"/>
          </a:p>
          <a:p>
            <a:pPr marL="285750" lvl="0" indent="-285750">
              <a:buFont typeface="Arial" pitchFamily="34" charset="0"/>
              <a:buChar char="•"/>
            </a:pPr>
            <a:r>
              <a:rPr lang="en-US" sz="1400" i="1" dirty="0"/>
              <a:t>It is the government's obligation to provide public transportation options to the nation's people to relieve the negative environmental and health effects of traffic congestion.</a:t>
            </a:r>
            <a:endParaRPr lang="en-US" sz="1400" dirty="0"/>
          </a:p>
        </p:txBody>
      </p:sp>
      <p:sp>
        <p:nvSpPr>
          <p:cNvPr id="5" name="Rectangle 4"/>
          <p:cNvSpPr/>
          <p:nvPr/>
        </p:nvSpPr>
        <p:spPr>
          <a:xfrm>
            <a:off x="2" y="1866901"/>
            <a:ext cx="9135139" cy="1508105"/>
          </a:xfrm>
          <a:prstGeom prst="rect">
            <a:avLst/>
          </a:prstGeom>
          <a:solidFill>
            <a:schemeClr val="accent1">
              <a:lumMod val="40000"/>
              <a:lumOff val="60000"/>
            </a:schemeClr>
          </a:solidFill>
        </p:spPr>
        <p:txBody>
          <a:bodyPr wrap="square">
            <a:spAutoFit/>
          </a:bodyPr>
          <a:lstStyle/>
          <a:p>
            <a:r>
              <a:rPr lang="en-US" dirty="0">
                <a:solidFill>
                  <a:srgbClr val="0000CC"/>
                </a:solidFill>
              </a:rPr>
              <a:t>Positive economic statements: </a:t>
            </a:r>
            <a:r>
              <a:rPr lang="en-US" dirty="0"/>
              <a:t>Each of the following statements above are statements of fact, and each can be supported by evidence based on quantifiable observations of the world.</a:t>
            </a:r>
            <a:endParaRPr lang="en-US" dirty="0">
              <a:solidFill>
                <a:srgbClr val="0000CC"/>
              </a:solidFill>
            </a:endParaRPr>
          </a:p>
          <a:p>
            <a:pPr marL="285750" lvl="0" indent="-285750">
              <a:buFont typeface="Arial" pitchFamily="34" charset="0"/>
              <a:buChar char="•"/>
            </a:pPr>
            <a:r>
              <a:rPr lang="en-US" sz="1400" i="1" dirty="0"/>
              <a:t>Unemployment rose by 0.8 percent last quarter as 250,000 Americans lost their jobs in both the public and private sectors.</a:t>
            </a:r>
            <a:endParaRPr lang="en-US" sz="1400" dirty="0"/>
          </a:p>
          <a:p>
            <a:pPr marL="285750" lvl="0" indent="-285750">
              <a:buFont typeface="Arial" pitchFamily="34" charset="0"/>
              <a:buChar char="•"/>
            </a:pPr>
            <a:r>
              <a:rPr lang="en-US" sz="1400" i="1" dirty="0"/>
              <a:t>Rising pork prices have led to a surge in demand for chicken across China.</a:t>
            </a:r>
            <a:endParaRPr lang="en-US" sz="1400" dirty="0"/>
          </a:p>
          <a:p>
            <a:pPr marL="285750" lvl="0" indent="-285750">
              <a:buFont typeface="Arial" pitchFamily="34" charset="0"/>
              <a:buChar char="•"/>
            </a:pPr>
            <a:r>
              <a:rPr lang="en-US" sz="1400" i="1" dirty="0"/>
              <a:t>Increased use of public transportation reduces congestion on city streets and lowers traffic fatality rates.</a:t>
            </a:r>
            <a:r>
              <a:rPr lang="en-US" sz="1400" dirty="0"/>
              <a:t> </a:t>
            </a:r>
          </a:p>
        </p:txBody>
      </p:sp>
    </p:spTree>
    <p:extLst>
      <p:ext uri="{BB962C8B-B14F-4D97-AF65-F5344CB8AC3E}">
        <p14:creationId xmlns:p14="http://schemas.microsoft.com/office/powerpoint/2010/main" val="8117585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2/27/Soyuz_rocket_ASTP.jpg/310px-Soyuz_rocket_AST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793956"/>
            <a:ext cx="3352800" cy="4921046"/>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5194300" y="187523"/>
            <a:ext cx="2882900" cy="307777"/>
          </a:xfrm>
          <a:prstGeom prst="rect">
            <a:avLst/>
          </a:prstGeom>
          <a:noFill/>
        </p:spPr>
        <p:txBody>
          <a:bodyPr vert="horz" wrap="square" rtlCol="0">
            <a:spAutoFit/>
          </a:bodyPr>
          <a:lstStyle/>
          <a:p>
            <a:pPr algn="ctr"/>
            <a:r>
              <a:rPr lang="en-US" sz="1400" i="1" dirty="0" smtClean="0">
                <a:latin typeface="Lucida Sans - 24"/>
              </a:rPr>
              <a:t>W</a:t>
            </a:r>
            <a:r>
              <a:rPr lang="en-US" sz="1400" i="1" dirty="0" smtClean="0">
                <a:latin typeface="Lucida Sans - 18"/>
              </a:rPr>
              <a:t>hat is Economics?</a:t>
            </a:r>
            <a:endParaRPr lang="en-US" sz="1400" i="1" dirty="0">
              <a:latin typeface="Lucida Sans - 18"/>
            </a:endParaRPr>
          </a:p>
        </p:txBody>
      </p:sp>
      <p:sp>
        <p:nvSpPr>
          <p:cNvPr id="4" name="TextBox 3"/>
          <p:cNvSpPr txBox="1"/>
          <p:nvPr/>
        </p:nvSpPr>
        <p:spPr>
          <a:xfrm>
            <a:off x="0" y="723900"/>
            <a:ext cx="5791200" cy="4985980"/>
          </a:xfrm>
          <a:prstGeom prst="rect">
            <a:avLst/>
          </a:prstGeom>
          <a:noFill/>
        </p:spPr>
        <p:txBody>
          <a:bodyPr wrap="square" rtlCol="0">
            <a:spAutoFit/>
          </a:bodyPr>
          <a:lstStyle/>
          <a:p>
            <a:r>
              <a:rPr lang="en-US" sz="2400" dirty="0" smtClean="0">
                <a:solidFill>
                  <a:srgbClr val="FF0000"/>
                </a:solidFill>
              </a:rPr>
              <a:t>A Riddle to start off your course</a:t>
            </a:r>
          </a:p>
          <a:p>
            <a:pPr marL="285750" indent="-285750">
              <a:buFont typeface="Arial" pitchFamily="34" charset="0"/>
              <a:buChar char="•"/>
            </a:pPr>
            <a:r>
              <a:rPr lang="en-US" dirty="0" smtClean="0"/>
              <a:t>You may not know it yet, but you are beginning a science class. Yes, Economics is a science, and just like other sciences, it deals with a fundamental problem of nature.</a:t>
            </a:r>
          </a:p>
          <a:p>
            <a:pPr marL="285750" indent="-285750">
              <a:buFont typeface="Arial" pitchFamily="34" charset="0"/>
              <a:buChar char="•"/>
            </a:pPr>
            <a:r>
              <a:rPr lang="en-US" dirty="0" smtClean="0"/>
              <a:t>Think of Aerospace Engineering. This is a science that struggles to overcome a basic problem of nature, that of </a:t>
            </a:r>
            <a:r>
              <a:rPr lang="en-US" u="sng" dirty="0" smtClean="0"/>
              <a:t>GRAVITY</a:t>
            </a:r>
            <a:r>
              <a:rPr lang="en-US" dirty="0" smtClean="0"/>
              <a:t>. Aerospace Engineers are scientists whose research and life’s work is aimed at overcoming the problem of gravity and putting man in space.</a:t>
            </a:r>
          </a:p>
          <a:p>
            <a:pPr marL="285750" indent="-285750">
              <a:buFont typeface="Arial" pitchFamily="34" charset="0"/>
              <a:buChar char="•"/>
            </a:pPr>
            <a:r>
              <a:rPr lang="en-US" dirty="0" smtClean="0"/>
              <a:t>Economists are also scientists whose work attempts to overcome a basic problem of nature.</a:t>
            </a:r>
            <a:endParaRPr lang="en-US" dirty="0"/>
          </a:p>
          <a:p>
            <a:pPr algn="ctr"/>
            <a:r>
              <a:rPr lang="en-US" sz="2000" u="sng" dirty="0" smtClean="0">
                <a:solidFill>
                  <a:srgbClr val="0000CC"/>
                </a:solidFill>
              </a:rPr>
              <a:t>Your Riddle:</a:t>
            </a:r>
          </a:p>
          <a:p>
            <a:pPr algn="ctr"/>
            <a:r>
              <a:rPr lang="en-US" sz="2000" dirty="0" smtClean="0">
                <a:solidFill>
                  <a:srgbClr val="0000CC"/>
                </a:solidFill>
              </a:rPr>
              <a:t>What is the basic problem of nature that the science of Economic attempts to overcome?</a:t>
            </a:r>
          </a:p>
          <a:p>
            <a:pPr algn="ctr"/>
            <a:endParaRPr lang="en-US" i="1" dirty="0">
              <a:solidFill>
                <a:srgbClr val="0000CC"/>
              </a:solidFill>
            </a:endParaRPr>
          </a:p>
          <a:p>
            <a:pPr algn="ctr"/>
            <a:r>
              <a:rPr lang="en-US" i="1" dirty="0" smtClean="0">
                <a:solidFill>
                  <a:schemeClr val="bg1">
                    <a:lumMod val="50000"/>
                  </a:schemeClr>
                </a:solidFill>
              </a:rPr>
              <a:t>Hint: It arises because of the limited nature of earth’s natural resources!</a:t>
            </a:r>
            <a:endParaRPr lang="en-US" i="1" dirty="0">
              <a:solidFill>
                <a:schemeClr val="bg1">
                  <a:lumMod val="50000"/>
                </a:schemeClr>
              </a:solidFill>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89500" y="200223"/>
            <a:ext cx="3111500" cy="307777"/>
          </a:xfrm>
          <a:prstGeom prst="rect">
            <a:avLst/>
          </a:prstGeom>
          <a:noFill/>
        </p:spPr>
        <p:txBody>
          <a:bodyPr vert="horz" wrap="square" rtlCol="0">
            <a:spAutoFit/>
          </a:bodyPr>
          <a:lstStyle/>
          <a:p>
            <a:pPr algn="ctr"/>
            <a:r>
              <a:rPr lang="en-US" sz="1400" i="1" dirty="0" smtClean="0">
                <a:latin typeface="Lucida Sans - 24"/>
              </a:rPr>
              <a:t>O</a:t>
            </a:r>
            <a:r>
              <a:rPr lang="en-US" sz="1400" i="1" dirty="0" smtClean="0">
                <a:latin typeface="Lucida Sans - 18"/>
              </a:rPr>
              <a:t>pportunity Cost</a:t>
            </a:r>
            <a:endParaRPr lang="en-US" sz="1400" i="1" dirty="0">
              <a:latin typeface="Lucida Sans - 18"/>
            </a:endParaRPr>
          </a:p>
        </p:txBody>
      </p:sp>
      <p:sp>
        <p:nvSpPr>
          <p:cNvPr id="8" name="TextBox 7"/>
          <p:cNvSpPr txBox="1"/>
          <p:nvPr/>
        </p:nvSpPr>
        <p:spPr>
          <a:xfrm>
            <a:off x="0" y="2781301"/>
            <a:ext cx="9144000" cy="2585323"/>
          </a:xfrm>
          <a:prstGeom prst="rect">
            <a:avLst/>
          </a:prstGeom>
          <a:solidFill>
            <a:schemeClr val="accent1">
              <a:lumMod val="40000"/>
              <a:lumOff val="60000"/>
              <a:alpha val="33000"/>
            </a:schemeClr>
          </a:solidFill>
          <a:ln>
            <a:solidFill>
              <a:schemeClr val="accent1"/>
            </a:solidFill>
          </a:ln>
        </p:spPr>
        <p:txBody>
          <a:bodyPr vert="horz" wrap="square" rtlCol="0">
            <a:spAutoFit/>
          </a:bodyPr>
          <a:lstStyle/>
          <a:p>
            <a:r>
              <a:rPr lang="en-US" b="1" dirty="0" smtClean="0">
                <a:solidFill>
                  <a:srgbClr val="0000CC"/>
                </a:solidFill>
                <a:cs typeface="Calibri" pitchFamily="34" charset="0"/>
              </a:rPr>
              <a:t>Examples</a:t>
            </a:r>
            <a:r>
              <a:rPr lang="en-US" b="1" dirty="0">
                <a:solidFill>
                  <a:srgbClr val="0000CC"/>
                </a:solidFill>
                <a:cs typeface="Calibri" pitchFamily="34" charset="0"/>
              </a:rPr>
              <a:t> </a:t>
            </a:r>
            <a:r>
              <a:rPr lang="en-US" b="1" dirty="0" smtClean="0">
                <a:solidFill>
                  <a:srgbClr val="0000CC"/>
                </a:solidFill>
                <a:cs typeface="Calibri" pitchFamily="34" charset="0"/>
              </a:rPr>
              <a:t>of opportunity costs </a:t>
            </a:r>
          </a:p>
          <a:p>
            <a:pPr marL="285750" indent="-285750">
              <a:buFont typeface="Arial" pitchFamily="34" charset="0"/>
              <a:buChar char="•"/>
            </a:pPr>
            <a:r>
              <a:rPr lang="en-US" dirty="0" smtClean="0">
                <a:cs typeface="Calibri" pitchFamily="34" charset="0"/>
              </a:rPr>
              <a:t>The opportunity cost of watching TV on a weeknight is the benefit you could have gotten from studying.</a:t>
            </a:r>
          </a:p>
          <a:p>
            <a:pPr marL="285750" indent="-285750">
              <a:buFont typeface="Arial" pitchFamily="34" charset="0"/>
              <a:buChar char="•"/>
            </a:pPr>
            <a:r>
              <a:rPr lang="en-US" dirty="0" smtClean="0">
                <a:cs typeface="Calibri" pitchFamily="34" charset="0"/>
              </a:rPr>
              <a:t>The opportunity cost of going to college is the income you could have earned by getting a job out of high school</a:t>
            </a:r>
          </a:p>
          <a:p>
            <a:pPr marL="285750" indent="-285750">
              <a:buFont typeface="Arial" pitchFamily="34" charset="0"/>
              <a:buChar char="•"/>
            </a:pPr>
            <a:r>
              <a:rPr lang="en-US" dirty="0" smtClean="0">
                <a:cs typeface="Calibri" pitchFamily="34" charset="0"/>
              </a:rPr>
              <a:t>The opportunity cost of starting your own business in the wages you give up by working for another company</a:t>
            </a:r>
          </a:p>
          <a:p>
            <a:pPr marL="285750" indent="-285750">
              <a:buFont typeface="Arial" pitchFamily="34" charset="0"/>
              <a:buChar char="•"/>
            </a:pPr>
            <a:r>
              <a:rPr lang="en-US" dirty="0" smtClean="0">
                <a:cs typeface="Calibri" pitchFamily="34" charset="0"/>
              </a:rPr>
              <a:t>The opportunity cost of using forest resources to build houses is the enjoyment people get from having pristine forests.</a:t>
            </a:r>
            <a:endParaRPr lang="en-US" dirty="0">
              <a:cs typeface="Calibri" pitchFamily="34" charset="0"/>
            </a:endParaRPr>
          </a:p>
        </p:txBody>
      </p:sp>
      <p:sp>
        <p:nvSpPr>
          <p:cNvPr id="2" name="TextBox 1"/>
          <p:cNvSpPr txBox="1"/>
          <p:nvPr/>
        </p:nvSpPr>
        <p:spPr>
          <a:xfrm>
            <a:off x="0" y="723900"/>
            <a:ext cx="8763000" cy="1938992"/>
          </a:xfrm>
          <a:prstGeom prst="rect">
            <a:avLst/>
          </a:prstGeom>
          <a:noFill/>
        </p:spPr>
        <p:txBody>
          <a:bodyPr wrap="square" rtlCol="0">
            <a:spAutoFit/>
          </a:bodyPr>
          <a:lstStyle/>
          <a:p>
            <a:r>
              <a:rPr lang="en-US" sz="2400" dirty="0" smtClean="0">
                <a:solidFill>
                  <a:srgbClr val="FF0000"/>
                </a:solidFill>
              </a:rPr>
              <a:t>Opportunity Cost</a:t>
            </a:r>
          </a:p>
          <a:p>
            <a:r>
              <a:rPr lang="en-US" sz="1600" dirty="0" smtClean="0"/>
              <a:t>Perhaps the most fundamental concept to Economics, opportunity </a:t>
            </a:r>
            <a:r>
              <a:rPr lang="en-US" sz="1600" dirty="0"/>
              <a:t>cost is what must be given up in order to undertake any activity or economic exchange. </a:t>
            </a:r>
            <a:endParaRPr lang="en-US" sz="1600" dirty="0" smtClean="0"/>
          </a:p>
          <a:p>
            <a:pPr marL="285750" indent="-285750">
              <a:buFont typeface="Arial" pitchFamily="34" charset="0"/>
              <a:buChar char="•"/>
            </a:pPr>
            <a:r>
              <a:rPr lang="en-US" sz="1600" dirty="0" smtClean="0"/>
              <a:t>Opportunity </a:t>
            </a:r>
            <a:r>
              <a:rPr lang="en-US" sz="1600" dirty="0"/>
              <a:t>costs are not necessarily monetary, rather when you buy something, the opportunity cost is what you </a:t>
            </a:r>
            <a:r>
              <a:rPr lang="en-US" sz="1600" i="1" dirty="0"/>
              <a:t>could have done</a:t>
            </a:r>
            <a:r>
              <a:rPr lang="en-US" sz="1600" dirty="0"/>
              <a:t> with the money you spent on that thing. </a:t>
            </a:r>
            <a:endParaRPr lang="en-US" sz="1600" dirty="0" smtClean="0"/>
          </a:p>
          <a:p>
            <a:pPr marL="285750" indent="-285750">
              <a:buFont typeface="Arial" pitchFamily="34" charset="0"/>
              <a:buChar char="•"/>
            </a:pPr>
            <a:r>
              <a:rPr lang="en-US" sz="1600" dirty="0" smtClean="0"/>
              <a:t>Even </a:t>
            </a:r>
            <a:r>
              <a:rPr lang="en-US" sz="1600" dirty="0"/>
              <a:t>non-monetary exchanges involve opportunity costs, as you may have done something different with the time you chose to spend undertaking any activity in your life.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23900"/>
            <a:ext cx="8839200" cy="1292662"/>
          </a:xfrm>
          <a:prstGeom prst="rect">
            <a:avLst/>
          </a:prstGeom>
        </p:spPr>
        <p:txBody>
          <a:bodyPr wrap="square">
            <a:spAutoFit/>
          </a:bodyPr>
          <a:lstStyle/>
          <a:p>
            <a:r>
              <a:rPr lang="en-US" sz="2400" dirty="0">
                <a:solidFill>
                  <a:srgbClr val="FF0000"/>
                </a:solidFill>
              </a:rPr>
              <a:t>Opportunity </a:t>
            </a:r>
            <a:r>
              <a:rPr lang="en-US" sz="2400" dirty="0" smtClean="0">
                <a:solidFill>
                  <a:srgbClr val="FF0000"/>
                </a:solidFill>
              </a:rPr>
              <a:t>Cost in the Production Possibilities Model</a:t>
            </a:r>
            <a:endParaRPr lang="en-US" sz="2400" dirty="0">
              <a:solidFill>
                <a:srgbClr val="FF0000"/>
              </a:solidFill>
            </a:endParaRPr>
          </a:p>
          <a:p>
            <a:r>
              <a:rPr lang="en-US" dirty="0" smtClean="0"/>
              <a:t>The tradeoff we face between the use of our scarce resources (or even time) can be modeled in a simple Economic graph known as the Production Possibilities Curve (the PPC). Study the graph below:</a:t>
            </a:r>
          </a:p>
        </p:txBody>
      </p:sp>
      <p:pic>
        <p:nvPicPr>
          <p:cNvPr id="3074" name="Picture 2" descr="Image_10"/>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5109830" y="1790700"/>
            <a:ext cx="3695700" cy="381952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6200" y="2059781"/>
            <a:ext cx="5033630" cy="3693319"/>
          </a:xfrm>
          <a:prstGeom prst="rect">
            <a:avLst/>
          </a:prstGeom>
          <a:noFill/>
        </p:spPr>
        <p:txBody>
          <a:bodyPr wrap="square" rtlCol="0">
            <a:spAutoFit/>
          </a:bodyPr>
          <a:lstStyle/>
          <a:p>
            <a:r>
              <a:rPr lang="en-US" b="1" dirty="0" smtClean="0">
                <a:solidFill>
                  <a:srgbClr val="0000CC"/>
                </a:solidFill>
              </a:rPr>
              <a:t>Tradeoffs in the PPC: </a:t>
            </a:r>
            <a:r>
              <a:rPr lang="en-US" dirty="0" smtClean="0"/>
              <a:t>Sarah faces two tradeoff. She can either work or play with her limited amount of time. </a:t>
            </a:r>
          </a:p>
          <a:p>
            <a:pPr marL="285750" indent="-285750">
              <a:buFont typeface="Arial" pitchFamily="34" charset="0"/>
              <a:buChar char="•"/>
            </a:pPr>
            <a:r>
              <a:rPr lang="en-US" dirty="0" smtClean="0"/>
              <a:t>The opportunity cost of an hour of work is an hour of play</a:t>
            </a:r>
          </a:p>
          <a:p>
            <a:pPr marL="285750" indent="-285750">
              <a:buFont typeface="Arial" pitchFamily="34" charset="0"/>
              <a:buChar char="•"/>
            </a:pPr>
            <a:r>
              <a:rPr lang="en-US" dirty="0" smtClean="0"/>
              <a:t>As she goes from 3 hours of work to 7 hours of work, she gives up 4 hours of play.</a:t>
            </a:r>
          </a:p>
          <a:p>
            <a:pPr marL="285750" indent="-285750">
              <a:buFont typeface="Arial" pitchFamily="34" charset="0"/>
              <a:buChar char="•"/>
            </a:pPr>
            <a:r>
              <a:rPr lang="en-US" dirty="0" smtClean="0"/>
              <a:t>She cannot spend 10 hours working AND 10 hours playing, so Sarah has to make </a:t>
            </a:r>
            <a:r>
              <a:rPr lang="en-US" b="1" dirty="0" smtClean="0">
                <a:solidFill>
                  <a:srgbClr val="FF0000"/>
                </a:solidFill>
              </a:rPr>
              <a:t>CHOICES</a:t>
            </a:r>
          </a:p>
          <a:p>
            <a:endParaRPr lang="en-US" b="1" dirty="0">
              <a:solidFill>
                <a:srgbClr val="FF0000"/>
              </a:solidFill>
            </a:endParaRPr>
          </a:p>
          <a:p>
            <a:pPr algn="ctr"/>
            <a:r>
              <a:rPr lang="en-US" i="1" dirty="0" smtClean="0">
                <a:solidFill>
                  <a:srgbClr val="FF0000"/>
                </a:solidFill>
              </a:rPr>
              <a:t>This basic model can be used to illustrate the economic challenges faced by individuals, firms, states, countries or the entire world…</a:t>
            </a:r>
          </a:p>
        </p:txBody>
      </p:sp>
      <p:sp>
        <p:nvSpPr>
          <p:cNvPr id="5" name="TextBox 4"/>
          <p:cNvSpPr txBox="1"/>
          <p:nvPr/>
        </p:nvSpPr>
        <p:spPr>
          <a:xfrm>
            <a:off x="4889500" y="200223"/>
            <a:ext cx="3111500" cy="307777"/>
          </a:xfrm>
          <a:prstGeom prst="rect">
            <a:avLst/>
          </a:prstGeom>
          <a:noFill/>
        </p:spPr>
        <p:txBody>
          <a:bodyPr vert="horz" wrap="square" rtlCol="0">
            <a:spAutoFit/>
          </a:bodyPr>
          <a:lstStyle/>
          <a:p>
            <a:pPr algn="ctr"/>
            <a:r>
              <a:rPr lang="en-US" sz="1400" i="1" dirty="0" smtClean="0">
                <a:latin typeface="Lucida Sans - 24"/>
              </a:rPr>
              <a:t>The PPC</a:t>
            </a:r>
            <a:endParaRPr lang="en-US" sz="1400" i="1" dirty="0">
              <a:latin typeface="Lucida Sans - 18"/>
            </a:endParaRPr>
          </a:p>
        </p:txBody>
      </p:sp>
    </p:spTree>
    <p:extLst>
      <p:ext uri="{BB962C8B-B14F-4D97-AF65-F5344CB8AC3E}">
        <p14:creationId xmlns:p14="http://schemas.microsoft.com/office/powerpoint/2010/main" val="1839514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_5"/>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5314950" y="1114425"/>
            <a:ext cx="3829050" cy="3800476"/>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0" y="723900"/>
            <a:ext cx="5638800" cy="4985980"/>
          </a:xfrm>
          <a:prstGeom prst="rect">
            <a:avLst/>
          </a:prstGeom>
          <a:noFill/>
        </p:spPr>
        <p:txBody>
          <a:bodyPr wrap="square" rtlCol="0">
            <a:spAutoFit/>
          </a:bodyPr>
          <a:lstStyle/>
          <a:p>
            <a:r>
              <a:rPr lang="en-US" sz="2400" dirty="0" smtClean="0">
                <a:solidFill>
                  <a:srgbClr val="FF0000"/>
                </a:solidFill>
              </a:rPr>
              <a:t>Consider the hypothetical PPC for the country of Italy</a:t>
            </a:r>
          </a:p>
          <a:p>
            <a:r>
              <a:rPr lang="en-US" dirty="0" smtClean="0"/>
              <a:t>This model shows that Italy can produce:</a:t>
            </a:r>
          </a:p>
          <a:p>
            <a:pPr marL="285750" indent="-285750">
              <a:buFont typeface="Arial" pitchFamily="34" charset="0"/>
              <a:buChar char="•"/>
            </a:pPr>
            <a:r>
              <a:rPr lang="en-US" dirty="0" smtClean="0"/>
              <a:t>Either 7.5 million pizzas, </a:t>
            </a:r>
          </a:p>
          <a:p>
            <a:pPr marL="285750" indent="-285750">
              <a:buFont typeface="Arial" pitchFamily="34" charset="0"/>
              <a:buChar char="•"/>
            </a:pPr>
            <a:r>
              <a:rPr lang="en-US" dirty="0" smtClean="0"/>
              <a:t>OR 750 robots</a:t>
            </a:r>
          </a:p>
          <a:p>
            <a:pPr marL="285750" indent="-285750">
              <a:buFont typeface="Arial" pitchFamily="34" charset="0"/>
              <a:buChar char="•"/>
            </a:pPr>
            <a:r>
              <a:rPr lang="en-US" dirty="0" smtClean="0"/>
              <a:t>Note, however, that Italy can NOT produce 7.5 million pizzas AND 750 robots</a:t>
            </a:r>
          </a:p>
          <a:p>
            <a:endParaRPr lang="en-US" dirty="0"/>
          </a:p>
          <a:p>
            <a:r>
              <a:rPr lang="en-US" i="1" dirty="0" smtClean="0">
                <a:solidFill>
                  <a:srgbClr val="0000CC"/>
                </a:solidFill>
              </a:rPr>
              <a:t>Italy faces a tradeoff in how to use its scarce resources of land, labor and capital. As the country moves along its PPC from point A to point D:</a:t>
            </a:r>
          </a:p>
          <a:p>
            <a:pPr marL="285750" indent="-285750">
              <a:buFont typeface="Arial" pitchFamily="34" charset="0"/>
              <a:buChar char="•"/>
            </a:pPr>
            <a:r>
              <a:rPr lang="en-US" i="1" dirty="0" smtClean="0">
                <a:solidFill>
                  <a:srgbClr val="0000CC"/>
                </a:solidFill>
              </a:rPr>
              <a:t>It gives up more and more pizza to have more robots</a:t>
            </a:r>
          </a:p>
          <a:p>
            <a:pPr marL="285750" indent="-285750">
              <a:buFont typeface="Arial" pitchFamily="34" charset="0"/>
              <a:buChar char="•"/>
            </a:pPr>
            <a:r>
              <a:rPr lang="en-US" i="1" dirty="0" smtClean="0">
                <a:solidFill>
                  <a:srgbClr val="0000CC"/>
                </a:solidFill>
              </a:rPr>
              <a:t>It gives up current consumption of food for production of robots, which themselves are capital goods, and therefore will assure that Italy’s economy will grow into the future.</a:t>
            </a:r>
          </a:p>
          <a:p>
            <a:r>
              <a:rPr lang="en-US" dirty="0" smtClean="0"/>
              <a:t>  </a:t>
            </a:r>
            <a:endParaRPr lang="en-US" dirty="0"/>
          </a:p>
        </p:txBody>
      </p:sp>
      <p:sp>
        <p:nvSpPr>
          <p:cNvPr id="5" name="TextBox 4"/>
          <p:cNvSpPr txBox="1"/>
          <p:nvPr/>
        </p:nvSpPr>
        <p:spPr>
          <a:xfrm>
            <a:off x="4889500" y="200223"/>
            <a:ext cx="3111500" cy="307777"/>
          </a:xfrm>
          <a:prstGeom prst="rect">
            <a:avLst/>
          </a:prstGeom>
          <a:noFill/>
        </p:spPr>
        <p:txBody>
          <a:bodyPr vert="horz" wrap="square" rtlCol="0">
            <a:spAutoFit/>
          </a:bodyPr>
          <a:lstStyle/>
          <a:p>
            <a:pPr algn="ctr"/>
            <a:r>
              <a:rPr lang="en-US" sz="1400" i="1" dirty="0" smtClean="0">
                <a:latin typeface="Lucida Sans - 24"/>
              </a:rPr>
              <a:t>The PPC</a:t>
            </a:r>
            <a:endParaRPr lang="en-US" sz="1400" i="1" dirty="0">
              <a:latin typeface="Lucida Sans - 18"/>
            </a:endParaRPr>
          </a:p>
        </p:txBody>
      </p:sp>
    </p:spTree>
    <p:extLst>
      <p:ext uri="{BB962C8B-B14F-4D97-AF65-F5344CB8AC3E}">
        <p14:creationId xmlns:p14="http://schemas.microsoft.com/office/powerpoint/2010/main" val="22646853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0" y="2628900"/>
            <a:ext cx="5638800" cy="3077766"/>
          </a:xfrm>
          <a:prstGeom prst="rect">
            <a:avLst/>
          </a:prstGeom>
          <a:noFill/>
        </p:spPr>
        <p:txBody>
          <a:bodyPr vert="horz" wrap="square" rtlCol="0">
            <a:spAutoFit/>
          </a:bodyPr>
          <a:lstStyle/>
          <a:p>
            <a:r>
              <a:rPr lang="en-US" b="1" dirty="0" smtClean="0">
                <a:solidFill>
                  <a:srgbClr val="0000CC"/>
                </a:solidFill>
                <a:latin typeface="Calibri" pitchFamily="34" charset="0"/>
                <a:cs typeface="Calibri" pitchFamily="34" charset="0"/>
              </a:rPr>
              <a:t>Observations about points on or within the PPC</a:t>
            </a:r>
          </a:p>
          <a:p>
            <a:pPr marL="285750" indent="-285750">
              <a:buFont typeface="Arial" pitchFamily="34" charset="0"/>
              <a:buChar char="•"/>
            </a:pPr>
            <a:r>
              <a:rPr lang="en-US" sz="1600" dirty="0" smtClean="0">
                <a:solidFill>
                  <a:schemeClr val="tx1">
                    <a:lumMod val="95000"/>
                    <a:lumOff val="5000"/>
                  </a:schemeClr>
                </a:solidFill>
                <a:latin typeface="Calibri" pitchFamily="34" charset="0"/>
                <a:cs typeface="Calibri" pitchFamily="34" charset="0"/>
              </a:rPr>
              <a:t>Points ON the PPC are attainable, and desirable, since a country producing on the line is achieving full employment and efficiency</a:t>
            </a:r>
            <a:endParaRPr lang="en-US" sz="1600" dirty="0">
              <a:solidFill>
                <a:schemeClr val="tx1">
                  <a:lumMod val="95000"/>
                  <a:lumOff val="5000"/>
                </a:schemeClr>
              </a:solidFill>
              <a:latin typeface="Calibri" pitchFamily="34" charset="0"/>
              <a:cs typeface="Calibri" pitchFamily="34" charset="0"/>
            </a:endParaRPr>
          </a:p>
          <a:p>
            <a:pPr marL="285750" indent="-285750">
              <a:buFont typeface="Arial" pitchFamily="34" charset="0"/>
              <a:buChar char="•"/>
            </a:pPr>
            <a:r>
              <a:rPr lang="en-US" sz="1600" dirty="0" smtClean="0">
                <a:solidFill>
                  <a:schemeClr val="tx1">
                    <a:lumMod val="95000"/>
                    <a:lumOff val="5000"/>
                  </a:schemeClr>
                </a:solidFill>
                <a:latin typeface="Calibri" pitchFamily="34" charset="0"/>
                <a:cs typeface="Calibri" pitchFamily="34" charset="0"/>
              </a:rPr>
              <a:t>Points inside the PPC (such as E) are attainable but undesirable, because a nation producing here has unemployment and is inefficient</a:t>
            </a:r>
            <a:endParaRPr lang="en-US" sz="1600" dirty="0">
              <a:solidFill>
                <a:schemeClr val="tx1">
                  <a:lumMod val="95000"/>
                  <a:lumOff val="5000"/>
                </a:schemeClr>
              </a:solidFill>
              <a:latin typeface="Calibri" pitchFamily="34" charset="0"/>
              <a:cs typeface="Calibri" pitchFamily="34" charset="0"/>
            </a:endParaRPr>
          </a:p>
          <a:p>
            <a:pPr marL="285750" indent="-285750">
              <a:buFont typeface="Arial" pitchFamily="34" charset="0"/>
              <a:buChar char="•"/>
            </a:pPr>
            <a:r>
              <a:rPr lang="en-US" sz="1600" dirty="0" smtClean="0">
                <a:solidFill>
                  <a:schemeClr val="tx1">
                    <a:lumMod val="95000"/>
                    <a:lumOff val="5000"/>
                  </a:schemeClr>
                </a:solidFill>
                <a:latin typeface="Calibri" pitchFamily="34" charset="0"/>
                <a:cs typeface="Calibri" pitchFamily="34" charset="0"/>
              </a:rPr>
              <a:t>Points outside the PPC (such as F) are unattainable because they are beyond what is presently </a:t>
            </a:r>
            <a:r>
              <a:rPr lang="en-US" sz="1600" dirty="0" err="1" smtClean="0">
                <a:solidFill>
                  <a:schemeClr val="tx1">
                    <a:lumMod val="95000"/>
                    <a:lumOff val="5000"/>
                  </a:schemeClr>
                </a:solidFill>
                <a:latin typeface="Calibri" pitchFamily="34" charset="0"/>
                <a:cs typeface="Calibri" pitchFamily="34" charset="0"/>
              </a:rPr>
              <a:t>possibble</a:t>
            </a:r>
            <a:r>
              <a:rPr lang="en-US" sz="1600" dirty="0" smtClean="0">
                <a:solidFill>
                  <a:schemeClr val="tx1">
                    <a:lumMod val="95000"/>
                    <a:lumOff val="5000"/>
                  </a:schemeClr>
                </a:solidFill>
                <a:latin typeface="Calibri" pitchFamily="34" charset="0"/>
                <a:cs typeface="Calibri" pitchFamily="34" charset="0"/>
              </a:rPr>
              <a:t> given the country’s scarce resources. But such points are desirable because they mean more output and consumption of both goods.</a:t>
            </a:r>
          </a:p>
        </p:txBody>
      </p:sp>
      <p:sp>
        <p:nvSpPr>
          <p:cNvPr id="22" name="TextBox 21"/>
          <p:cNvSpPr txBox="1"/>
          <p:nvPr/>
        </p:nvSpPr>
        <p:spPr>
          <a:xfrm>
            <a:off x="0" y="723900"/>
            <a:ext cx="5314950" cy="1938992"/>
          </a:xfrm>
          <a:prstGeom prst="rect">
            <a:avLst/>
          </a:prstGeom>
          <a:noFill/>
        </p:spPr>
        <p:txBody>
          <a:bodyPr vert="horz" wrap="square" rtlCol="0">
            <a:spAutoFit/>
          </a:bodyPr>
          <a:lstStyle/>
          <a:p>
            <a:r>
              <a:rPr lang="en-US" sz="2400" dirty="0" smtClean="0">
                <a:solidFill>
                  <a:srgbClr val="FF0000"/>
                </a:solidFill>
                <a:latin typeface="+mj-lt"/>
              </a:rPr>
              <a:t>Assumptions about the PPC</a:t>
            </a:r>
          </a:p>
          <a:p>
            <a:pPr marL="285750" indent="-285750">
              <a:buFont typeface="Arial" pitchFamily="34" charset="0"/>
              <a:buChar char="•"/>
            </a:pPr>
            <a:r>
              <a:rPr lang="en-US" sz="1600" dirty="0" smtClean="0"/>
              <a:t>A point ON the PPC </a:t>
            </a:r>
            <a:r>
              <a:rPr lang="en-US" sz="1600" dirty="0"/>
              <a:t>is attainable only if a nation achieves full-employment of its productive resources</a:t>
            </a:r>
          </a:p>
          <a:p>
            <a:pPr marL="285750" indent="-285750">
              <a:buFont typeface="Arial" pitchFamily="34" charset="0"/>
              <a:buChar char="•"/>
            </a:pPr>
            <a:r>
              <a:rPr lang="en-US" sz="1600" dirty="0"/>
              <a:t>The nation's resources are fixed in quantity</a:t>
            </a:r>
          </a:p>
          <a:p>
            <a:pPr marL="285750" indent="-285750">
              <a:buFont typeface="Arial" pitchFamily="34" charset="0"/>
              <a:buChar char="•"/>
            </a:pPr>
            <a:r>
              <a:rPr lang="en-US" sz="1600" dirty="0" smtClean="0"/>
              <a:t>The </a:t>
            </a:r>
            <a:r>
              <a:rPr lang="en-US" sz="1600" dirty="0"/>
              <a:t>economy is closed, i.e. does not trade with other countries</a:t>
            </a:r>
          </a:p>
          <a:p>
            <a:pPr marL="285750" indent="-285750">
              <a:buFont typeface="Arial" pitchFamily="34" charset="0"/>
              <a:buChar char="•"/>
            </a:pPr>
            <a:r>
              <a:rPr lang="en-US" sz="1600" dirty="0"/>
              <a:t>Represents only one country's </a:t>
            </a:r>
            <a:r>
              <a:rPr lang="en-US" sz="1600" dirty="0" smtClean="0"/>
              <a:t>economy</a:t>
            </a:r>
            <a:endParaRPr lang="en-US" sz="1600" dirty="0"/>
          </a:p>
        </p:txBody>
      </p:sp>
      <p:pic>
        <p:nvPicPr>
          <p:cNvPr id="59" name="Picture 2" descr="Image_5"/>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5314950" y="885825"/>
            <a:ext cx="3829050" cy="380047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889500" y="200223"/>
            <a:ext cx="3111500" cy="307777"/>
          </a:xfrm>
          <a:prstGeom prst="rect">
            <a:avLst/>
          </a:prstGeom>
          <a:noFill/>
        </p:spPr>
        <p:txBody>
          <a:bodyPr vert="horz" wrap="square" rtlCol="0">
            <a:spAutoFit/>
          </a:bodyPr>
          <a:lstStyle/>
          <a:p>
            <a:pPr algn="ctr"/>
            <a:r>
              <a:rPr lang="en-US" sz="1400" i="1" dirty="0" smtClean="0">
                <a:latin typeface="Lucida Sans - 24"/>
              </a:rPr>
              <a:t>The PPC</a:t>
            </a:r>
            <a:endParaRPr lang="en-US" sz="1400" i="1" dirty="0">
              <a:latin typeface="Lucida Sans - 18"/>
            </a:endParaRPr>
          </a:p>
        </p:txBody>
      </p:sp>
    </p:spTree>
    <p:extLst>
      <p:ext uri="{BB962C8B-B14F-4D97-AF65-F5344CB8AC3E}">
        <p14:creationId xmlns:p14="http://schemas.microsoft.com/office/powerpoint/2010/main" val="27524179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_7"/>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6445102" y="723902"/>
            <a:ext cx="2394098" cy="2373097"/>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2" descr="Image_5"/>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6564713" y="3160233"/>
            <a:ext cx="2503089" cy="2484409"/>
          </a:xfrm>
          <a:prstGeom prst="rect">
            <a:avLst/>
          </a:prstGeom>
          <a:noFill/>
          <a:extLst>
            <a:ext uri="{909E8E84-426E-40DD-AFC4-6F175D3DCCD1}">
              <a14:hiddenFill xmlns:a14="http://schemas.microsoft.com/office/drawing/2010/main">
                <a:solidFill>
                  <a:srgbClr val="FFFFFF"/>
                </a:solidFill>
              </a14:hiddenFill>
            </a:ext>
          </a:extLst>
        </p:spPr>
      </p:pic>
      <p:sp>
        <p:nvSpPr>
          <p:cNvPr id="56" name="TextBox 55"/>
          <p:cNvSpPr txBox="1"/>
          <p:nvPr/>
        </p:nvSpPr>
        <p:spPr>
          <a:xfrm>
            <a:off x="-1" y="723900"/>
            <a:ext cx="6177425" cy="3970318"/>
          </a:xfrm>
          <a:prstGeom prst="rect">
            <a:avLst/>
          </a:prstGeom>
          <a:noFill/>
        </p:spPr>
        <p:txBody>
          <a:bodyPr wrap="square" rtlCol="0">
            <a:spAutoFit/>
          </a:bodyPr>
          <a:lstStyle/>
          <a:p>
            <a:r>
              <a:rPr lang="en-US" sz="2400" dirty="0" smtClean="0">
                <a:solidFill>
                  <a:srgbClr val="FF0000"/>
                </a:solidFill>
              </a:rPr>
              <a:t>Straight –line versus curved PPCs</a:t>
            </a:r>
          </a:p>
          <a:p>
            <a:r>
              <a:rPr lang="en-US" dirty="0" smtClean="0"/>
              <a:t>A PPC can be either straight (A) or bowed outwards from the origin (B).</a:t>
            </a:r>
            <a:endParaRPr lang="en-US" dirty="0"/>
          </a:p>
          <a:p>
            <a:r>
              <a:rPr lang="en-US" sz="1600" b="1" dirty="0" smtClean="0">
                <a:solidFill>
                  <a:srgbClr val="0000CC"/>
                </a:solidFill>
              </a:rPr>
              <a:t>A straight line PPC</a:t>
            </a:r>
          </a:p>
          <a:p>
            <a:pPr marL="285750" indent="-285750">
              <a:buFont typeface="Arial" pitchFamily="34" charset="0"/>
              <a:buChar char="•"/>
            </a:pPr>
            <a:r>
              <a:rPr lang="en-US" sz="1600" dirty="0" smtClean="0"/>
              <a:t>Indicates that the two goods require similar resources to produce (like pizzas and calzones)</a:t>
            </a:r>
          </a:p>
          <a:p>
            <a:pPr marL="285750" indent="-285750">
              <a:buFont typeface="Arial" pitchFamily="34" charset="0"/>
              <a:buChar char="•"/>
            </a:pPr>
            <a:r>
              <a:rPr lang="en-US" sz="1600" dirty="0" smtClean="0"/>
              <a:t>The opportunity cost of one pizza is one calzone, so Italy always gives up the same quantity of one good no mater where it is on its PPC</a:t>
            </a:r>
          </a:p>
          <a:p>
            <a:pPr marL="285750" indent="-285750">
              <a:buFont typeface="Arial" pitchFamily="34" charset="0"/>
              <a:buChar char="•"/>
            </a:pPr>
            <a:endParaRPr lang="en-US" sz="1600" dirty="0"/>
          </a:p>
          <a:p>
            <a:r>
              <a:rPr lang="en-US" sz="1600" b="1" dirty="0" smtClean="0">
                <a:solidFill>
                  <a:srgbClr val="0000CC"/>
                </a:solidFill>
              </a:rPr>
              <a:t>A bowed out PPC</a:t>
            </a:r>
          </a:p>
          <a:p>
            <a:pPr marL="285750" indent="-285750">
              <a:buFont typeface="Arial" pitchFamily="34" charset="0"/>
              <a:buChar char="•"/>
            </a:pPr>
            <a:r>
              <a:rPr lang="en-US" sz="1600" dirty="0" smtClean="0"/>
              <a:t>Indicates that the two goods require very different resources to produce (like pizzas and robots)</a:t>
            </a:r>
          </a:p>
          <a:p>
            <a:pPr marL="285750" indent="-285750">
              <a:buFont typeface="Arial" pitchFamily="34" charset="0"/>
              <a:buChar char="•"/>
            </a:pPr>
            <a:r>
              <a:rPr lang="en-US" sz="1600" dirty="0" smtClean="0"/>
              <a:t>As Italy increases its output of one good, the </a:t>
            </a:r>
            <a:r>
              <a:rPr lang="en-US" sz="1600" dirty="0" err="1" smtClean="0"/>
              <a:t>oportunity</a:t>
            </a:r>
            <a:r>
              <a:rPr lang="en-US" sz="1600" dirty="0" smtClean="0"/>
              <a:t> cost (in terms of the quantity of the other good that must be given up) increases.</a:t>
            </a:r>
            <a:endParaRPr lang="en-US" sz="1600" dirty="0"/>
          </a:p>
        </p:txBody>
      </p:sp>
      <p:sp>
        <p:nvSpPr>
          <p:cNvPr id="58" name="Rectangle 57"/>
          <p:cNvSpPr/>
          <p:nvPr/>
        </p:nvSpPr>
        <p:spPr>
          <a:xfrm>
            <a:off x="5790142" y="1538020"/>
            <a:ext cx="774571" cy="523220"/>
          </a:xfrm>
          <a:prstGeom prst="rect">
            <a:avLst/>
          </a:prstGeom>
        </p:spPr>
        <p:txBody>
          <a:bodyPr wrap="none">
            <a:spAutoFit/>
          </a:bodyPr>
          <a:lstStyle/>
          <a:p>
            <a:r>
              <a:rPr lang="en-US" sz="2800" dirty="0">
                <a:solidFill>
                  <a:srgbClr val="0000CC"/>
                </a:solidFill>
              </a:rPr>
              <a:t> (A) </a:t>
            </a:r>
          </a:p>
        </p:txBody>
      </p:sp>
      <p:sp>
        <p:nvSpPr>
          <p:cNvPr id="61" name="Rectangle 60"/>
          <p:cNvSpPr/>
          <p:nvPr/>
        </p:nvSpPr>
        <p:spPr>
          <a:xfrm>
            <a:off x="5966472" y="4140826"/>
            <a:ext cx="598241" cy="523220"/>
          </a:xfrm>
          <a:prstGeom prst="rect">
            <a:avLst/>
          </a:prstGeom>
        </p:spPr>
        <p:txBody>
          <a:bodyPr wrap="none">
            <a:spAutoFit/>
          </a:bodyPr>
          <a:lstStyle/>
          <a:p>
            <a:r>
              <a:rPr lang="en-US" sz="2800" dirty="0">
                <a:solidFill>
                  <a:srgbClr val="0000CC"/>
                </a:solidFill>
              </a:rPr>
              <a:t>(B)</a:t>
            </a:r>
          </a:p>
        </p:txBody>
      </p:sp>
      <p:sp>
        <p:nvSpPr>
          <p:cNvPr id="62" name="TextBox 61"/>
          <p:cNvSpPr txBox="1"/>
          <p:nvPr/>
        </p:nvSpPr>
        <p:spPr>
          <a:xfrm>
            <a:off x="533400" y="4610101"/>
            <a:ext cx="6042670" cy="1015663"/>
          </a:xfrm>
          <a:prstGeom prst="rect">
            <a:avLst/>
          </a:prstGeom>
          <a:noFill/>
        </p:spPr>
        <p:txBody>
          <a:bodyPr wrap="square" rtlCol="0">
            <a:spAutoFit/>
          </a:bodyPr>
          <a:lstStyle/>
          <a:p>
            <a:pPr algn="ctr"/>
            <a:r>
              <a:rPr lang="en-US" sz="2000" i="1" dirty="0" smtClean="0">
                <a:solidFill>
                  <a:srgbClr val="FF0000"/>
                </a:solidFill>
              </a:rPr>
              <a:t>The Law of Increasing Opportunity Cost:</a:t>
            </a:r>
          </a:p>
          <a:p>
            <a:pPr algn="ctr"/>
            <a:r>
              <a:rPr lang="en-US" sz="2000" i="1" dirty="0" smtClean="0">
                <a:solidFill>
                  <a:srgbClr val="FF0000"/>
                </a:solidFill>
              </a:rPr>
              <a:t>As the output of one good increases, the opportunity cost in terms of other goods tends to increase  </a:t>
            </a:r>
            <a:endParaRPr lang="en-US" sz="2000" i="1" dirty="0">
              <a:solidFill>
                <a:srgbClr val="FF0000"/>
              </a:solidFill>
            </a:endParaRPr>
          </a:p>
        </p:txBody>
      </p:sp>
      <p:sp>
        <p:nvSpPr>
          <p:cNvPr id="9" name="TextBox 8"/>
          <p:cNvSpPr txBox="1"/>
          <p:nvPr/>
        </p:nvSpPr>
        <p:spPr>
          <a:xfrm>
            <a:off x="4889500" y="200223"/>
            <a:ext cx="3111500" cy="307777"/>
          </a:xfrm>
          <a:prstGeom prst="rect">
            <a:avLst/>
          </a:prstGeom>
          <a:noFill/>
        </p:spPr>
        <p:txBody>
          <a:bodyPr vert="horz" wrap="square" rtlCol="0">
            <a:spAutoFit/>
          </a:bodyPr>
          <a:lstStyle/>
          <a:p>
            <a:pPr algn="ctr"/>
            <a:r>
              <a:rPr lang="en-US" sz="1400" i="1" dirty="0" smtClean="0">
                <a:latin typeface="Lucida Sans - 24"/>
              </a:rPr>
              <a:t>The PPC</a:t>
            </a:r>
            <a:endParaRPr lang="en-US" sz="1400" i="1" dirty="0">
              <a:latin typeface="Lucida Sans - 18"/>
            </a:endParaRPr>
          </a:p>
        </p:txBody>
      </p:sp>
    </p:spTree>
    <p:extLst>
      <p:ext uri="{BB962C8B-B14F-4D97-AF65-F5344CB8AC3E}">
        <p14:creationId xmlns:p14="http://schemas.microsoft.com/office/powerpoint/2010/main" val="25798424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0" y="735570"/>
            <a:ext cx="8915400" cy="1015663"/>
          </a:xfrm>
          <a:prstGeom prst="rect">
            <a:avLst/>
          </a:prstGeom>
          <a:noFill/>
        </p:spPr>
        <p:txBody>
          <a:bodyPr vert="horz" wrap="square" rtlCol="0">
            <a:spAutoFit/>
          </a:bodyPr>
          <a:lstStyle/>
          <a:p>
            <a:r>
              <a:rPr lang="en-US" sz="2400" dirty="0" smtClean="0">
                <a:solidFill>
                  <a:srgbClr val="FF3300"/>
                </a:solidFill>
                <a:latin typeface="+mj-lt"/>
              </a:rPr>
              <a:t>Key Concepts shown by the PPC</a:t>
            </a:r>
          </a:p>
          <a:p>
            <a:r>
              <a:rPr lang="en-US" dirty="0" smtClean="0">
                <a:latin typeface="+mj-lt"/>
              </a:rPr>
              <a:t>In addition to opportunity costs and tradeoffs, the PPC can be used to illustrate several other key Economic concepts, including…</a:t>
            </a:r>
            <a:endParaRPr lang="en-US" dirty="0">
              <a:latin typeface="+mj-lt"/>
            </a:endParaRPr>
          </a:p>
        </p:txBody>
      </p:sp>
      <p:sp>
        <p:nvSpPr>
          <p:cNvPr id="34" name="TextBox 33"/>
          <p:cNvSpPr txBox="1"/>
          <p:nvPr/>
        </p:nvSpPr>
        <p:spPr>
          <a:xfrm>
            <a:off x="3581402" y="1763285"/>
            <a:ext cx="5181601" cy="4278094"/>
          </a:xfrm>
          <a:prstGeom prst="rect">
            <a:avLst/>
          </a:prstGeom>
          <a:noFill/>
        </p:spPr>
        <p:txBody>
          <a:bodyPr vert="horz" wrap="square" rtlCol="0">
            <a:spAutoFit/>
          </a:bodyPr>
          <a:lstStyle/>
          <a:p>
            <a:pPr marL="285750" indent="-285750">
              <a:buFont typeface="Arial" pitchFamily="34" charset="0"/>
              <a:buChar char="•"/>
            </a:pPr>
            <a:r>
              <a:rPr lang="en-US" b="1" dirty="0" smtClean="0">
                <a:solidFill>
                  <a:srgbClr val="0000CC"/>
                </a:solidFill>
                <a:latin typeface="Calibri" pitchFamily="34" charset="0"/>
                <a:cs typeface="Calibri" pitchFamily="34" charset="0"/>
              </a:rPr>
              <a:t>Scarcity</a:t>
            </a:r>
            <a:r>
              <a:rPr lang="en-US" dirty="0" smtClean="0">
                <a:solidFill>
                  <a:schemeClr val="tx1">
                    <a:lumMod val="75000"/>
                    <a:lumOff val="25000"/>
                  </a:schemeClr>
                </a:solidFill>
                <a:latin typeface="Calibri" pitchFamily="34" charset="0"/>
                <a:cs typeface="Calibri" pitchFamily="34" charset="0"/>
              </a:rPr>
              <a:t>: Because of scarcity, society can only have a certain amount of output</a:t>
            </a:r>
          </a:p>
          <a:p>
            <a:pPr marL="285750" indent="-285750">
              <a:buFont typeface="Arial" pitchFamily="34" charset="0"/>
              <a:buChar char="•"/>
            </a:pPr>
            <a:r>
              <a:rPr lang="en-US" b="1" dirty="0" smtClean="0">
                <a:solidFill>
                  <a:srgbClr val="0000CC"/>
                </a:solidFill>
                <a:latin typeface="Calibri" pitchFamily="34" charset="0"/>
                <a:cs typeface="Calibri" pitchFamily="34" charset="0"/>
              </a:rPr>
              <a:t>Actual output:</a:t>
            </a:r>
            <a:r>
              <a:rPr lang="en-US" dirty="0" smtClean="0">
                <a:solidFill>
                  <a:srgbClr val="0000CC"/>
                </a:solidFill>
                <a:latin typeface="Calibri" pitchFamily="34" charset="0"/>
                <a:cs typeface="Calibri" pitchFamily="34" charset="0"/>
              </a:rPr>
              <a:t> </a:t>
            </a:r>
            <a:r>
              <a:rPr lang="en-US" dirty="0" smtClean="0">
                <a:solidFill>
                  <a:schemeClr val="tx1">
                    <a:lumMod val="75000"/>
                    <a:lumOff val="25000"/>
                  </a:schemeClr>
                </a:solidFill>
                <a:latin typeface="Calibri" pitchFamily="34" charset="0"/>
                <a:cs typeface="Calibri" pitchFamily="34" charset="0"/>
              </a:rPr>
              <a:t>A country’s actual output is shown by where it is currently producing on or within its PPC</a:t>
            </a:r>
            <a:endParaRPr lang="en-US" b="1" dirty="0" smtClean="0">
              <a:solidFill>
                <a:schemeClr val="tx1">
                  <a:lumMod val="75000"/>
                  <a:lumOff val="25000"/>
                </a:schemeClr>
              </a:solidFill>
              <a:latin typeface="Calibri" pitchFamily="34" charset="0"/>
              <a:cs typeface="Calibri" pitchFamily="34" charset="0"/>
            </a:endParaRPr>
          </a:p>
          <a:p>
            <a:pPr marL="285750" indent="-285750">
              <a:buFont typeface="Arial" pitchFamily="34" charset="0"/>
              <a:buChar char="•"/>
            </a:pPr>
            <a:r>
              <a:rPr lang="en-US" b="1" dirty="0" smtClean="0">
                <a:solidFill>
                  <a:srgbClr val="0000CC"/>
                </a:solidFill>
                <a:latin typeface="Calibri" pitchFamily="34" charset="0"/>
                <a:cs typeface="Calibri" pitchFamily="34" charset="0"/>
              </a:rPr>
              <a:t>Potential output: </a:t>
            </a:r>
            <a:r>
              <a:rPr lang="en-US" dirty="0" smtClean="0">
                <a:solidFill>
                  <a:schemeClr val="tx1">
                    <a:lumMod val="75000"/>
                    <a:lumOff val="25000"/>
                  </a:schemeClr>
                </a:solidFill>
                <a:latin typeface="Calibri" pitchFamily="34" charset="0"/>
                <a:cs typeface="Calibri" pitchFamily="34" charset="0"/>
              </a:rPr>
              <a:t>A point on the PPC shows the potential output of a nation at a particular time</a:t>
            </a:r>
          </a:p>
          <a:p>
            <a:pPr marL="285750" indent="-285750">
              <a:buFont typeface="Arial" pitchFamily="34" charset="0"/>
              <a:buChar char="•"/>
            </a:pPr>
            <a:r>
              <a:rPr lang="en-US" b="1" dirty="0" smtClean="0">
                <a:solidFill>
                  <a:srgbClr val="0000CC"/>
                </a:solidFill>
                <a:latin typeface="Calibri" pitchFamily="34" charset="0"/>
                <a:cs typeface="Calibri" pitchFamily="34" charset="0"/>
              </a:rPr>
              <a:t>Economic growth: </a:t>
            </a:r>
            <a:r>
              <a:rPr lang="en-US" dirty="0" smtClean="0">
                <a:solidFill>
                  <a:schemeClr val="tx1">
                    <a:lumMod val="75000"/>
                    <a:lumOff val="25000"/>
                  </a:schemeClr>
                </a:solidFill>
                <a:latin typeface="Calibri" pitchFamily="34" charset="0"/>
                <a:cs typeface="Calibri" pitchFamily="34" charset="0"/>
              </a:rPr>
              <a:t>An increase in the quantity or the quality of a nation’s resources will shift its PPC out, indicating the economy has grown</a:t>
            </a:r>
          </a:p>
          <a:p>
            <a:pPr marL="285750" indent="-285750">
              <a:buFont typeface="Arial" pitchFamily="34" charset="0"/>
              <a:buChar char="•"/>
            </a:pPr>
            <a:r>
              <a:rPr lang="en-US" b="1" dirty="0" smtClean="0">
                <a:solidFill>
                  <a:srgbClr val="0000CC"/>
                </a:solidFill>
                <a:latin typeface="Calibri" pitchFamily="34" charset="0"/>
                <a:cs typeface="Calibri" pitchFamily="34" charset="0"/>
              </a:rPr>
              <a:t>Economic development: </a:t>
            </a:r>
            <a:r>
              <a:rPr lang="en-US" dirty="0" smtClean="0">
                <a:solidFill>
                  <a:schemeClr val="tx1">
                    <a:lumMod val="75000"/>
                    <a:lumOff val="25000"/>
                  </a:schemeClr>
                </a:solidFill>
                <a:latin typeface="Calibri" pitchFamily="34" charset="0"/>
                <a:cs typeface="Calibri" pitchFamily="34" charset="0"/>
              </a:rPr>
              <a:t>The composition of a nation’s output will help determine whether the standards of living of its people are improving over time</a:t>
            </a:r>
            <a:endParaRPr lang="en-US" b="1" dirty="0" smtClean="0">
              <a:solidFill>
                <a:schemeClr val="tx1">
                  <a:lumMod val="75000"/>
                  <a:lumOff val="25000"/>
                </a:schemeClr>
              </a:solidFill>
              <a:latin typeface="Calibri" pitchFamily="34" charset="0"/>
              <a:cs typeface="Calibri" pitchFamily="34" charset="0"/>
            </a:endParaRPr>
          </a:p>
          <a:p>
            <a:endParaRPr lang="en-US" sz="2000" b="1" dirty="0">
              <a:solidFill>
                <a:schemeClr val="tx1">
                  <a:lumMod val="75000"/>
                  <a:lumOff val="25000"/>
                </a:schemeClr>
              </a:solidFill>
              <a:latin typeface="Calibri" pitchFamily="34" charset="0"/>
              <a:cs typeface="Calibri" pitchFamily="34" charset="0"/>
            </a:endParaRPr>
          </a:p>
        </p:txBody>
      </p:sp>
      <p:pic>
        <p:nvPicPr>
          <p:cNvPr id="40" name="Picture 2" descr="Image_7"/>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 y="1943100"/>
            <a:ext cx="3766843" cy="37338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889500" y="200223"/>
            <a:ext cx="3111500" cy="307777"/>
          </a:xfrm>
          <a:prstGeom prst="rect">
            <a:avLst/>
          </a:prstGeom>
          <a:noFill/>
        </p:spPr>
        <p:txBody>
          <a:bodyPr vert="horz" wrap="square" rtlCol="0">
            <a:spAutoFit/>
          </a:bodyPr>
          <a:lstStyle/>
          <a:p>
            <a:pPr algn="ctr"/>
            <a:r>
              <a:rPr lang="en-US" sz="1400" i="1" dirty="0" smtClean="0">
                <a:latin typeface="Lucida Sans - 24"/>
              </a:rPr>
              <a:t>The PPC</a:t>
            </a:r>
            <a:endParaRPr lang="en-US" sz="1400" i="1" dirty="0">
              <a:latin typeface="Lucida Sans - 18"/>
            </a:endParaRPr>
          </a:p>
        </p:txBody>
      </p:sp>
    </p:spTree>
    <p:extLst>
      <p:ext uri="{BB962C8B-B14F-4D97-AF65-F5344CB8AC3E}">
        <p14:creationId xmlns:p14="http://schemas.microsoft.com/office/powerpoint/2010/main" val="17319983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575300" y="114300"/>
            <a:ext cx="2197100" cy="492443"/>
          </a:xfrm>
          <a:prstGeom prst="rect">
            <a:avLst/>
          </a:prstGeom>
          <a:noFill/>
        </p:spPr>
        <p:txBody>
          <a:bodyPr vert="horz" wrap="square" rtlCol="0">
            <a:spAutoFit/>
          </a:bodyPr>
          <a:lstStyle/>
          <a:p>
            <a:pPr algn="ctr"/>
            <a:r>
              <a:rPr lang="en-US" sz="1300" i="1" dirty="0" smtClean="0">
                <a:latin typeface="Lucida Sans - 18"/>
              </a:rPr>
              <a:t>Economic Growth vs. Economic Development</a:t>
            </a:r>
          </a:p>
        </p:txBody>
      </p:sp>
      <p:sp>
        <p:nvSpPr>
          <p:cNvPr id="6" name="TextBox 5"/>
          <p:cNvSpPr txBox="1"/>
          <p:nvPr/>
        </p:nvSpPr>
        <p:spPr>
          <a:xfrm>
            <a:off x="0" y="735570"/>
            <a:ext cx="8915400" cy="1015663"/>
          </a:xfrm>
          <a:prstGeom prst="rect">
            <a:avLst/>
          </a:prstGeom>
          <a:noFill/>
        </p:spPr>
        <p:txBody>
          <a:bodyPr vert="horz" wrap="square" rtlCol="0">
            <a:spAutoFit/>
          </a:bodyPr>
          <a:lstStyle/>
          <a:p>
            <a:r>
              <a:rPr lang="en-US" sz="2400" dirty="0" smtClean="0">
                <a:solidFill>
                  <a:srgbClr val="FF3300"/>
                </a:solidFill>
                <a:latin typeface="+mj-lt"/>
              </a:rPr>
              <a:t>Economic Growth vs. Economic Development</a:t>
            </a:r>
          </a:p>
          <a:p>
            <a:r>
              <a:rPr lang="en-US" dirty="0" smtClean="0">
                <a:latin typeface="+mj-lt"/>
              </a:rPr>
              <a:t>Two of the key areas of study in economics are those of growth and development. Sometimes these concepts are thought of as the same, but they are not.</a:t>
            </a:r>
            <a:endParaRPr lang="en-US" dirty="0">
              <a:latin typeface="+mj-lt"/>
            </a:endParaRPr>
          </a:p>
        </p:txBody>
      </p:sp>
      <p:sp>
        <p:nvSpPr>
          <p:cNvPr id="2" name="Rectangle 1"/>
          <p:cNvSpPr/>
          <p:nvPr/>
        </p:nvSpPr>
        <p:spPr>
          <a:xfrm>
            <a:off x="0" y="1766294"/>
            <a:ext cx="6445250" cy="3785652"/>
          </a:xfrm>
          <a:prstGeom prst="rect">
            <a:avLst/>
          </a:prstGeom>
        </p:spPr>
        <p:txBody>
          <a:bodyPr wrap="square">
            <a:spAutoFit/>
          </a:bodyPr>
          <a:lstStyle/>
          <a:p>
            <a:r>
              <a:rPr lang="en-US" sz="1600" b="1" dirty="0">
                <a:solidFill>
                  <a:srgbClr val="0000CC"/>
                </a:solidFill>
              </a:rPr>
              <a:t>Economic Growth: </a:t>
            </a:r>
            <a:r>
              <a:rPr lang="en-US" sz="1600" dirty="0"/>
              <a:t>This refers to the increase in the total output of goods and services by a nation over time. </a:t>
            </a:r>
          </a:p>
          <a:p>
            <a:pPr marL="285750" indent="-285750">
              <a:buFont typeface="Arial" pitchFamily="34" charset="0"/>
              <a:buChar char="•"/>
            </a:pPr>
            <a:r>
              <a:rPr lang="en-US" sz="1600" dirty="0"/>
              <a:t>It is also sometimes defined as an increase in household income over time. </a:t>
            </a:r>
          </a:p>
          <a:p>
            <a:pPr marL="285750" indent="-285750">
              <a:buFont typeface="Arial" pitchFamily="34" charset="0"/>
              <a:buChar char="•"/>
            </a:pPr>
            <a:r>
              <a:rPr lang="en-US" sz="1600" dirty="0"/>
              <a:t>It is purely a monetary measure of the increases in the material well being of a nation. </a:t>
            </a:r>
          </a:p>
          <a:p>
            <a:pPr marL="285750" indent="-285750">
              <a:buFont typeface="Arial" pitchFamily="34" charset="0"/>
              <a:buChar char="•"/>
            </a:pPr>
            <a:r>
              <a:rPr lang="en-US" sz="1600" dirty="0"/>
              <a:t>On a PPC growth can be shown as an outward shift of the curve. </a:t>
            </a:r>
            <a:endParaRPr lang="en-US" sz="1600" dirty="0" smtClean="0"/>
          </a:p>
          <a:p>
            <a:endParaRPr lang="en-US" sz="1600" b="1" dirty="0" smtClean="0"/>
          </a:p>
          <a:p>
            <a:r>
              <a:rPr lang="en-US" sz="1600" b="1" dirty="0" smtClean="0">
                <a:solidFill>
                  <a:srgbClr val="0000CC"/>
                </a:solidFill>
              </a:rPr>
              <a:t>Economic Development: </a:t>
            </a:r>
            <a:r>
              <a:rPr lang="en-US" sz="1600" dirty="0" smtClean="0"/>
              <a:t>This refers to the improvement in peoples’ standard of living over time.</a:t>
            </a:r>
          </a:p>
          <a:p>
            <a:pPr marL="285750" indent="-285750">
              <a:buFont typeface="Arial" pitchFamily="34" charset="0"/>
              <a:buChar char="•"/>
            </a:pPr>
            <a:r>
              <a:rPr lang="en-US" sz="1600" dirty="0" smtClean="0"/>
              <a:t>Measured by improvements in health, education, equality, life expectancy and so on</a:t>
            </a:r>
          </a:p>
          <a:p>
            <a:pPr marL="285750" indent="-285750">
              <a:buFont typeface="Arial" pitchFamily="34" charset="0"/>
              <a:buChar char="•"/>
            </a:pPr>
            <a:r>
              <a:rPr lang="en-US" sz="1600" dirty="0" smtClean="0"/>
              <a:t>Incorporate income as well, but is a much broader measure than growth</a:t>
            </a:r>
          </a:p>
          <a:p>
            <a:pPr marL="285750" indent="-285750">
              <a:buFont typeface="Arial" pitchFamily="34" charset="0"/>
              <a:buChar char="•"/>
            </a:pPr>
            <a:r>
              <a:rPr lang="en-US" sz="1600" dirty="0" smtClean="0"/>
              <a:t>On a PPC development can be shown by a movement towards the production of goods that improve peoples’ lives</a:t>
            </a:r>
            <a:endParaRPr lang="en-US" sz="16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0800" y="1491321"/>
            <a:ext cx="2590800" cy="4185581"/>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575300" y="190500"/>
            <a:ext cx="2197100" cy="292388"/>
          </a:xfrm>
          <a:prstGeom prst="rect">
            <a:avLst/>
          </a:prstGeom>
          <a:noFill/>
        </p:spPr>
        <p:txBody>
          <a:bodyPr vert="horz" wrap="square" rtlCol="0">
            <a:spAutoFit/>
          </a:bodyPr>
          <a:lstStyle/>
          <a:p>
            <a:pPr algn="ctr"/>
            <a:r>
              <a:rPr lang="en-US" sz="1300" i="1" dirty="0" smtClean="0">
                <a:latin typeface="Lucida Sans - 18"/>
              </a:rPr>
              <a:t>PPC Video Lesson</a:t>
            </a:r>
            <a:endParaRPr lang="en-US" sz="1300" i="1" dirty="0" smtClean="0">
              <a:latin typeface="Lucida Sans - 18"/>
            </a:endParaRPr>
          </a:p>
        </p:txBody>
      </p:sp>
      <p:sp>
        <p:nvSpPr>
          <p:cNvPr id="3" name="Rectangle 2"/>
          <p:cNvSpPr/>
          <p:nvPr/>
        </p:nvSpPr>
        <p:spPr>
          <a:xfrm>
            <a:off x="2286000" y="5048935"/>
            <a:ext cx="4572000" cy="646331"/>
          </a:xfrm>
          <a:prstGeom prst="rect">
            <a:avLst/>
          </a:prstGeom>
        </p:spPr>
        <p:txBody>
          <a:bodyPr>
            <a:spAutoFit/>
          </a:bodyPr>
          <a:lstStyle/>
          <a:p>
            <a:pPr algn="ctr" fontAlgn="base"/>
            <a:r>
              <a:rPr lang="en-US" b="1" cap="all" dirty="0">
                <a:hlinkClick r:id="rId3" tooltip="Scarcity, Opportunity Cost and the Production Possibilities Curve"/>
              </a:rPr>
              <a:t>SCARCITY, OPPORTUNITY COST AND THE PRODUCTION POSSIBILITIES CURVE</a:t>
            </a:r>
            <a:endParaRPr lang="en-US" b="1" cap="all" dirty="0"/>
          </a:p>
        </p:txBody>
      </p:sp>
      <p:pic>
        <p:nvPicPr>
          <p:cNvPr id="4" name="kmjzgB_tUJ8?version=3&amp;hl=en_US&amp;rel=0"/>
          <p:cNvPicPr>
            <a:picLocks noRot="1" noChangeAspect="1"/>
          </p:cNvPicPr>
          <p:nvPr>
            <a:videoFile r:link="rId1"/>
          </p:nvPr>
        </p:nvPicPr>
        <p:blipFill>
          <a:blip r:embed="rId4"/>
          <a:stretch>
            <a:fillRect/>
          </a:stretch>
        </p:blipFill>
        <p:spPr>
          <a:xfrm>
            <a:off x="0" y="723900"/>
            <a:ext cx="9144000" cy="4343400"/>
          </a:xfrm>
          <a:prstGeom prst="rect">
            <a:avLst/>
          </a:prstGeom>
        </p:spPr>
      </p:pic>
    </p:spTree>
    <p:extLst>
      <p:ext uri="{BB962C8B-B14F-4D97-AF65-F5344CB8AC3E}">
        <p14:creationId xmlns:p14="http://schemas.microsoft.com/office/powerpoint/2010/main" val="329056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575300" y="190500"/>
            <a:ext cx="2197100" cy="292388"/>
          </a:xfrm>
          <a:prstGeom prst="rect">
            <a:avLst/>
          </a:prstGeom>
          <a:noFill/>
        </p:spPr>
        <p:txBody>
          <a:bodyPr vert="horz" wrap="square" rtlCol="0">
            <a:spAutoFit/>
          </a:bodyPr>
          <a:lstStyle/>
          <a:p>
            <a:pPr algn="ctr"/>
            <a:r>
              <a:rPr lang="en-US" sz="1300" i="1" dirty="0" smtClean="0">
                <a:latin typeface="Lucida Sans - 18"/>
              </a:rPr>
              <a:t>PPC Video Lesson</a:t>
            </a:r>
            <a:endParaRPr lang="en-US" sz="1300" i="1" dirty="0" smtClean="0">
              <a:latin typeface="Lucida Sans - 18"/>
            </a:endParaRPr>
          </a:p>
        </p:txBody>
      </p:sp>
      <p:sp>
        <p:nvSpPr>
          <p:cNvPr id="2" name="Rectangle 1"/>
          <p:cNvSpPr/>
          <p:nvPr/>
        </p:nvSpPr>
        <p:spPr>
          <a:xfrm>
            <a:off x="2590800" y="5068669"/>
            <a:ext cx="4038600" cy="646331"/>
          </a:xfrm>
          <a:prstGeom prst="rect">
            <a:avLst/>
          </a:prstGeom>
        </p:spPr>
        <p:txBody>
          <a:bodyPr wrap="square">
            <a:spAutoFit/>
          </a:bodyPr>
          <a:lstStyle/>
          <a:p>
            <a:pPr algn="ctr" fontAlgn="base"/>
            <a:r>
              <a:rPr lang="en-US" b="1" cap="all" dirty="0">
                <a:hlinkClick r:id="rId3" tooltip="The Law of Increasing Opportunity Cost and the PPC Model"/>
              </a:rPr>
              <a:t>THE LAW OF INCREASING OPPORTUNITY COST AND THE PPC MODEL</a:t>
            </a:r>
            <a:endParaRPr lang="en-US" b="1" cap="all" dirty="0"/>
          </a:p>
        </p:txBody>
      </p:sp>
      <p:pic>
        <p:nvPicPr>
          <p:cNvPr id="4" name="m1hY3-y0-dM?version=3&amp;hl=en_US&amp;rel=0"/>
          <p:cNvPicPr>
            <a:picLocks noRot="1" noChangeAspect="1"/>
          </p:cNvPicPr>
          <p:nvPr>
            <a:videoFile r:link="rId1"/>
          </p:nvPr>
        </p:nvPicPr>
        <p:blipFill>
          <a:blip r:embed="rId4"/>
          <a:stretch>
            <a:fillRect/>
          </a:stretch>
        </p:blipFill>
        <p:spPr>
          <a:xfrm>
            <a:off x="0" y="723900"/>
            <a:ext cx="9144000" cy="4343400"/>
          </a:xfrm>
          <a:prstGeom prst="rect">
            <a:avLst/>
          </a:prstGeom>
        </p:spPr>
      </p:pic>
    </p:spTree>
    <p:extLst>
      <p:ext uri="{BB962C8B-B14F-4D97-AF65-F5344CB8AC3E}">
        <p14:creationId xmlns:p14="http://schemas.microsoft.com/office/powerpoint/2010/main" val="3856011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73700" y="187523"/>
            <a:ext cx="2374900" cy="307777"/>
          </a:xfrm>
          <a:prstGeom prst="rect">
            <a:avLst/>
          </a:prstGeom>
          <a:noFill/>
        </p:spPr>
        <p:txBody>
          <a:bodyPr vert="horz" wrap="square" rtlCol="0">
            <a:spAutoFit/>
          </a:bodyPr>
          <a:lstStyle/>
          <a:p>
            <a:pPr algn="ctr"/>
            <a:r>
              <a:rPr lang="en-US" sz="1400" i="1" dirty="0" smtClean="0">
                <a:latin typeface="Lucida Sans - 24"/>
              </a:rPr>
              <a:t>Opportunity Cost</a:t>
            </a:r>
            <a:endParaRPr lang="en-US" sz="1100" i="1" dirty="0">
              <a:latin typeface="Lucida Sans - 18"/>
            </a:endParaRPr>
          </a:p>
        </p:txBody>
      </p:sp>
      <p:sp>
        <p:nvSpPr>
          <p:cNvPr id="3" name="TextBox 2"/>
          <p:cNvSpPr txBox="1"/>
          <p:nvPr/>
        </p:nvSpPr>
        <p:spPr>
          <a:xfrm>
            <a:off x="0" y="1460502"/>
            <a:ext cx="9144000" cy="2554545"/>
          </a:xfrm>
          <a:prstGeom prst="rect">
            <a:avLst/>
          </a:prstGeom>
          <a:solidFill>
            <a:schemeClr val="bg1">
              <a:lumMod val="50000"/>
              <a:alpha val="12000"/>
            </a:schemeClr>
          </a:solidFill>
        </p:spPr>
        <p:txBody>
          <a:bodyPr vert="horz" wrap="square" rtlCol="0">
            <a:spAutoFit/>
          </a:bodyPr>
          <a:lstStyle/>
          <a:p>
            <a:pPr algn="ctr"/>
            <a:r>
              <a:rPr lang="en-US" sz="4000" b="1" i="1" dirty="0" smtClean="0">
                <a:solidFill>
                  <a:srgbClr val="0000CC"/>
                </a:solidFill>
                <a:latin typeface="Gill Sans"/>
              </a:rPr>
              <a:t>Announcement: </a:t>
            </a:r>
          </a:p>
          <a:p>
            <a:pPr algn="ctr"/>
            <a:r>
              <a:rPr lang="en-US" sz="4000" i="1" dirty="0" smtClean="0">
                <a:latin typeface="Calibri" pitchFamily="34" charset="0"/>
                <a:cs typeface="Calibri" pitchFamily="34" charset="0"/>
              </a:rPr>
              <a:t>All economics students will receive a </a:t>
            </a:r>
            <a:r>
              <a:rPr lang="en-US" sz="4000" b="1" i="1" dirty="0" smtClean="0">
                <a:solidFill>
                  <a:srgbClr val="FF0000"/>
                </a:solidFill>
                <a:latin typeface="Calibri" pitchFamily="34" charset="0"/>
                <a:cs typeface="Calibri" pitchFamily="34" charset="0"/>
              </a:rPr>
              <a:t>FREE LUNCH </a:t>
            </a:r>
            <a:r>
              <a:rPr lang="en-US" sz="4000" i="1" dirty="0" smtClean="0">
                <a:latin typeface="Calibri" pitchFamily="34" charset="0"/>
                <a:cs typeface="Calibri" pitchFamily="34" charset="0"/>
              </a:rPr>
              <a:t>of pizza and soda compliments of your Economics teacher this Friday!</a:t>
            </a:r>
            <a:endParaRPr lang="en-US" sz="4000" i="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891959004"/>
              </p:ext>
            </p:extLst>
          </p:nvPr>
        </p:nvGraphicFramePr>
        <p:xfrm>
          <a:off x="-1" y="3385424"/>
          <a:ext cx="9144000" cy="2329577"/>
        </p:xfrm>
        <a:graphic>
          <a:graphicData uri="http://schemas.openxmlformats.org/drawingml/2006/table">
            <a:tbl>
              <a:tblPr firstRow="1" bandRow="1">
                <a:tableStyleId>{5C22544A-7EE6-4342-B048-85BDC9FD1C3A}</a:tableStyleId>
              </a:tblPr>
              <a:tblGrid>
                <a:gridCol w="4572000"/>
                <a:gridCol w="4572000"/>
              </a:tblGrid>
              <a:tr h="579836">
                <a:tc>
                  <a:txBody>
                    <a:bodyPr/>
                    <a:lstStyle/>
                    <a:p>
                      <a:pPr algn="ctr"/>
                      <a:r>
                        <a:rPr lang="en-US" sz="1800" dirty="0" smtClean="0"/>
                        <a:t>Scarce (limited and desired)</a:t>
                      </a:r>
                      <a:endParaRPr lang="en-US" sz="18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en-US" sz="1800" dirty="0" smtClean="0"/>
                        <a:t>Not Scarce (not limited OR not</a:t>
                      </a:r>
                      <a:r>
                        <a:rPr lang="en-US" sz="1800" baseline="0" dirty="0" smtClean="0"/>
                        <a:t> desired)</a:t>
                      </a:r>
                      <a:endParaRPr lang="en-US" sz="18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r>
              <a:tr h="1749741">
                <a:tc gridSpan="2">
                  <a:txBody>
                    <a:bodyPr/>
                    <a:lstStyle/>
                    <a:p>
                      <a:endParaRPr lang="en-US" sz="1800"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hMerge="1">
                  <a:txBody>
                    <a:bodyPr/>
                    <a:lstStyle/>
                    <a:p>
                      <a:endParaRPr lang="en-US"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r>
            </a:tbl>
          </a:graphicData>
        </a:graphic>
      </p:graphicFrame>
      <p:sp>
        <p:nvSpPr>
          <p:cNvPr id="7" name="TextBox 6"/>
          <p:cNvSpPr txBox="1"/>
          <p:nvPr/>
        </p:nvSpPr>
        <p:spPr>
          <a:xfrm>
            <a:off x="5689600" y="4633658"/>
            <a:ext cx="558800" cy="338554"/>
          </a:xfrm>
          <a:prstGeom prst="rect">
            <a:avLst/>
          </a:prstGeom>
          <a:noFill/>
        </p:spPr>
        <p:txBody>
          <a:bodyPr vert="horz" rtlCol="0">
            <a:spAutoFit/>
          </a:bodyPr>
          <a:lstStyle/>
          <a:p>
            <a:r>
              <a:rPr lang="en-US" sz="1600" b="1" dirty="0" smtClean="0">
                <a:solidFill>
                  <a:srgbClr val="FF0000"/>
                </a:solidFill>
                <a:latin typeface="Calibri" pitchFamily="34" charset="0"/>
                <a:cs typeface="Calibri" pitchFamily="34" charset="0"/>
              </a:rPr>
              <a:t>Air</a:t>
            </a:r>
            <a:endParaRPr lang="en-US" sz="1600" b="1" dirty="0">
              <a:solidFill>
                <a:srgbClr val="FF0000"/>
              </a:solidFill>
              <a:latin typeface="Calibri" pitchFamily="34" charset="0"/>
              <a:cs typeface="Calibri" pitchFamily="34" charset="0"/>
            </a:endParaRPr>
          </a:p>
        </p:txBody>
      </p:sp>
      <p:sp>
        <p:nvSpPr>
          <p:cNvPr id="8" name="TextBox 7"/>
          <p:cNvSpPr txBox="1"/>
          <p:nvPr/>
        </p:nvSpPr>
        <p:spPr>
          <a:xfrm>
            <a:off x="5626100" y="4946821"/>
            <a:ext cx="1244600" cy="338554"/>
          </a:xfrm>
          <a:prstGeom prst="rect">
            <a:avLst/>
          </a:prstGeom>
          <a:noFill/>
        </p:spPr>
        <p:txBody>
          <a:bodyPr vert="horz" rtlCol="0">
            <a:spAutoFit/>
          </a:bodyPr>
          <a:lstStyle/>
          <a:p>
            <a:r>
              <a:rPr lang="en-US" sz="1600" b="1" dirty="0" smtClean="0">
                <a:solidFill>
                  <a:srgbClr val="0070C0"/>
                </a:solidFill>
                <a:latin typeface="Calibri" pitchFamily="34" charset="0"/>
                <a:cs typeface="Calibri" pitchFamily="34" charset="0"/>
              </a:rPr>
              <a:t>Diamonds</a:t>
            </a:r>
            <a:endParaRPr lang="en-US" sz="1600" b="1" dirty="0">
              <a:solidFill>
                <a:srgbClr val="0070C0"/>
              </a:solidFill>
              <a:latin typeface="Calibri" pitchFamily="34" charset="0"/>
              <a:cs typeface="Calibri" pitchFamily="34" charset="0"/>
            </a:endParaRPr>
          </a:p>
        </p:txBody>
      </p:sp>
      <p:sp>
        <p:nvSpPr>
          <p:cNvPr id="9" name="TextBox 8"/>
          <p:cNvSpPr txBox="1"/>
          <p:nvPr/>
        </p:nvSpPr>
        <p:spPr>
          <a:xfrm>
            <a:off x="3662485" y="4407243"/>
            <a:ext cx="660400" cy="338554"/>
          </a:xfrm>
          <a:prstGeom prst="rect">
            <a:avLst/>
          </a:prstGeom>
          <a:noFill/>
        </p:spPr>
        <p:txBody>
          <a:bodyPr vert="horz" rtlCol="0">
            <a:spAutoFit/>
          </a:bodyPr>
          <a:lstStyle/>
          <a:p>
            <a:r>
              <a:rPr lang="en-US" sz="1600" b="1" dirty="0" smtClean="0">
                <a:solidFill>
                  <a:schemeClr val="accent2"/>
                </a:solidFill>
                <a:latin typeface="Calibri" pitchFamily="34" charset="0"/>
                <a:cs typeface="Calibri" pitchFamily="34" charset="0"/>
              </a:rPr>
              <a:t>Dirt</a:t>
            </a:r>
            <a:endParaRPr lang="en-US" sz="1600" b="1" dirty="0">
              <a:solidFill>
                <a:schemeClr val="accent2"/>
              </a:solidFill>
              <a:latin typeface="Calibri" pitchFamily="34" charset="0"/>
              <a:cs typeface="Calibri" pitchFamily="34" charset="0"/>
            </a:endParaRPr>
          </a:p>
        </p:txBody>
      </p:sp>
      <p:sp>
        <p:nvSpPr>
          <p:cNvPr id="10" name="TextBox 9"/>
          <p:cNvSpPr txBox="1"/>
          <p:nvPr/>
        </p:nvSpPr>
        <p:spPr>
          <a:xfrm>
            <a:off x="3925954" y="5199893"/>
            <a:ext cx="838200" cy="338554"/>
          </a:xfrm>
          <a:prstGeom prst="rect">
            <a:avLst/>
          </a:prstGeom>
          <a:noFill/>
        </p:spPr>
        <p:txBody>
          <a:bodyPr vert="horz" rtlCol="0">
            <a:spAutoFit/>
          </a:bodyPr>
          <a:lstStyle/>
          <a:p>
            <a:r>
              <a:rPr lang="en-US" sz="1600" b="1" dirty="0" smtClean="0">
                <a:solidFill>
                  <a:schemeClr val="accent1">
                    <a:lumMod val="75000"/>
                  </a:schemeClr>
                </a:solidFill>
                <a:latin typeface="Calibri" pitchFamily="34" charset="0"/>
                <a:cs typeface="Calibri" pitchFamily="34" charset="0"/>
              </a:rPr>
              <a:t>Water</a:t>
            </a:r>
            <a:endParaRPr lang="en-US" sz="1600" b="1" dirty="0">
              <a:solidFill>
                <a:schemeClr val="accent1">
                  <a:lumMod val="75000"/>
                </a:schemeClr>
              </a:solidFill>
              <a:latin typeface="Calibri" pitchFamily="34" charset="0"/>
              <a:cs typeface="Calibri" pitchFamily="34" charset="0"/>
            </a:endParaRPr>
          </a:p>
        </p:txBody>
      </p:sp>
      <p:sp>
        <p:nvSpPr>
          <p:cNvPr id="11" name="TextBox 10"/>
          <p:cNvSpPr txBox="1"/>
          <p:nvPr/>
        </p:nvSpPr>
        <p:spPr>
          <a:xfrm>
            <a:off x="3149600" y="5216023"/>
            <a:ext cx="635000" cy="338554"/>
          </a:xfrm>
          <a:prstGeom prst="rect">
            <a:avLst/>
          </a:prstGeom>
          <a:noFill/>
        </p:spPr>
        <p:txBody>
          <a:bodyPr vert="horz" rtlCol="0">
            <a:spAutoFit/>
          </a:bodyPr>
          <a:lstStyle/>
          <a:p>
            <a:r>
              <a:rPr lang="en-US" sz="1600" b="1" dirty="0" smtClean="0">
                <a:solidFill>
                  <a:srgbClr val="0000CC"/>
                </a:solidFill>
                <a:latin typeface="Calibri" pitchFamily="34" charset="0"/>
                <a:cs typeface="Calibri" pitchFamily="34" charset="0"/>
              </a:rPr>
              <a:t>HIV</a:t>
            </a:r>
            <a:endParaRPr lang="en-US" sz="1600" b="1" dirty="0">
              <a:solidFill>
                <a:srgbClr val="0000CC"/>
              </a:solidFill>
              <a:latin typeface="Calibri" pitchFamily="34" charset="0"/>
              <a:cs typeface="Calibri" pitchFamily="34" charset="0"/>
            </a:endParaRPr>
          </a:p>
        </p:txBody>
      </p:sp>
      <p:sp>
        <p:nvSpPr>
          <p:cNvPr id="12" name="TextBox 11"/>
          <p:cNvSpPr txBox="1"/>
          <p:nvPr/>
        </p:nvSpPr>
        <p:spPr>
          <a:xfrm>
            <a:off x="3542768" y="4008676"/>
            <a:ext cx="1295400" cy="338554"/>
          </a:xfrm>
          <a:prstGeom prst="rect">
            <a:avLst/>
          </a:prstGeom>
          <a:noFill/>
        </p:spPr>
        <p:txBody>
          <a:bodyPr vert="horz" rtlCol="0">
            <a:spAutoFit/>
          </a:bodyPr>
          <a:lstStyle/>
          <a:p>
            <a:r>
              <a:rPr lang="en-US" sz="1600" b="1" dirty="0" smtClean="0">
                <a:solidFill>
                  <a:srgbClr val="C00000"/>
                </a:solidFill>
                <a:latin typeface="Calibri" pitchFamily="34" charset="0"/>
                <a:cs typeface="Calibri" pitchFamily="34" charset="0"/>
              </a:rPr>
              <a:t>Computers</a:t>
            </a:r>
            <a:endParaRPr lang="en-US" sz="1600" b="1" dirty="0">
              <a:solidFill>
                <a:srgbClr val="C00000"/>
              </a:solidFill>
              <a:latin typeface="Calibri" pitchFamily="34" charset="0"/>
              <a:cs typeface="Calibri" pitchFamily="34" charset="0"/>
            </a:endParaRPr>
          </a:p>
        </p:txBody>
      </p:sp>
      <p:sp>
        <p:nvSpPr>
          <p:cNvPr id="13" name="TextBox 12"/>
          <p:cNvSpPr txBox="1"/>
          <p:nvPr/>
        </p:nvSpPr>
        <p:spPr>
          <a:xfrm>
            <a:off x="7074195" y="4376533"/>
            <a:ext cx="1016000" cy="338554"/>
          </a:xfrm>
          <a:prstGeom prst="rect">
            <a:avLst/>
          </a:prstGeom>
          <a:noFill/>
        </p:spPr>
        <p:txBody>
          <a:bodyPr vert="horz" rtlCol="0">
            <a:spAutoFit/>
          </a:bodyPr>
          <a:lstStyle/>
          <a:p>
            <a:r>
              <a:rPr lang="en-US" sz="1600" b="1" dirty="0" smtClean="0">
                <a:solidFill>
                  <a:srgbClr val="0000CC"/>
                </a:solidFill>
                <a:latin typeface="Calibri" pitchFamily="34" charset="0"/>
                <a:cs typeface="Calibri" pitchFamily="34" charset="0"/>
              </a:rPr>
              <a:t>Doctors</a:t>
            </a:r>
            <a:endParaRPr lang="en-US" sz="1600" b="1" dirty="0">
              <a:solidFill>
                <a:srgbClr val="0000CC"/>
              </a:solidFill>
              <a:latin typeface="Calibri" pitchFamily="34" charset="0"/>
              <a:cs typeface="Calibri" pitchFamily="34" charset="0"/>
            </a:endParaRPr>
          </a:p>
        </p:txBody>
      </p:sp>
      <p:sp>
        <p:nvSpPr>
          <p:cNvPr id="14" name="TextBox 13"/>
          <p:cNvSpPr txBox="1"/>
          <p:nvPr/>
        </p:nvSpPr>
        <p:spPr>
          <a:xfrm>
            <a:off x="176914" y="4946259"/>
            <a:ext cx="1244600" cy="338554"/>
          </a:xfrm>
          <a:prstGeom prst="rect">
            <a:avLst/>
          </a:prstGeom>
          <a:noFill/>
        </p:spPr>
        <p:txBody>
          <a:bodyPr vert="horz" rtlCol="0">
            <a:spAutoFit/>
          </a:bodyPr>
          <a:lstStyle/>
          <a:p>
            <a:r>
              <a:rPr lang="en-US" sz="1600" b="1" dirty="0" smtClean="0">
                <a:solidFill>
                  <a:srgbClr val="0066FF"/>
                </a:solidFill>
                <a:latin typeface="Calibri" pitchFamily="34" charset="0"/>
                <a:cs typeface="Calibri" pitchFamily="34" charset="0"/>
              </a:rPr>
              <a:t>Murderers</a:t>
            </a:r>
            <a:endParaRPr lang="en-US" sz="1600" b="1" dirty="0">
              <a:solidFill>
                <a:srgbClr val="0066FF"/>
              </a:solidFill>
              <a:latin typeface="Calibri" pitchFamily="34" charset="0"/>
              <a:cs typeface="Calibri" pitchFamily="34" charset="0"/>
            </a:endParaRPr>
          </a:p>
        </p:txBody>
      </p:sp>
      <p:sp>
        <p:nvSpPr>
          <p:cNvPr id="15" name="TextBox 14"/>
          <p:cNvSpPr txBox="1"/>
          <p:nvPr/>
        </p:nvSpPr>
        <p:spPr>
          <a:xfrm>
            <a:off x="3314700" y="4820627"/>
            <a:ext cx="1752600" cy="338554"/>
          </a:xfrm>
          <a:prstGeom prst="rect">
            <a:avLst/>
          </a:prstGeom>
          <a:noFill/>
        </p:spPr>
        <p:txBody>
          <a:bodyPr vert="horz" rtlCol="0">
            <a:spAutoFit/>
          </a:bodyPr>
          <a:lstStyle/>
          <a:p>
            <a:r>
              <a:rPr lang="en-US" sz="1600" b="1" dirty="0" smtClean="0">
                <a:solidFill>
                  <a:schemeClr val="tx2">
                    <a:lumMod val="75000"/>
                  </a:schemeClr>
                </a:solidFill>
                <a:latin typeface="Calibri" pitchFamily="34" charset="0"/>
                <a:cs typeface="Calibri" pitchFamily="34" charset="0"/>
              </a:rPr>
              <a:t>Football players</a:t>
            </a:r>
            <a:endParaRPr lang="en-US" sz="1600" b="1" dirty="0">
              <a:solidFill>
                <a:schemeClr val="tx2">
                  <a:lumMod val="75000"/>
                </a:schemeClr>
              </a:solidFill>
              <a:latin typeface="Calibri" pitchFamily="34" charset="0"/>
              <a:cs typeface="Calibri" pitchFamily="34" charset="0"/>
            </a:endParaRPr>
          </a:p>
        </p:txBody>
      </p:sp>
      <p:sp>
        <p:nvSpPr>
          <p:cNvPr id="16" name="TextBox 15"/>
          <p:cNvSpPr txBox="1"/>
          <p:nvPr/>
        </p:nvSpPr>
        <p:spPr>
          <a:xfrm>
            <a:off x="152400" y="4069167"/>
            <a:ext cx="1930400" cy="338554"/>
          </a:xfrm>
          <a:prstGeom prst="rect">
            <a:avLst/>
          </a:prstGeom>
          <a:noFill/>
        </p:spPr>
        <p:txBody>
          <a:bodyPr vert="horz" wrap="square" rtlCol="0">
            <a:spAutoFit/>
          </a:bodyPr>
          <a:lstStyle/>
          <a:p>
            <a:r>
              <a:rPr lang="en-US" sz="1600" b="1" dirty="0" smtClean="0">
                <a:solidFill>
                  <a:srgbClr val="C00000"/>
                </a:solidFill>
                <a:latin typeface="Calibri" pitchFamily="34" charset="0"/>
                <a:cs typeface="Calibri" pitchFamily="34" charset="0"/>
              </a:rPr>
              <a:t>Sewing machines</a:t>
            </a:r>
            <a:endParaRPr lang="en-US" sz="1600" b="1" dirty="0">
              <a:solidFill>
                <a:srgbClr val="C00000"/>
              </a:solidFill>
              <a:latin typeface="Calibri" pitchFamily="34" charset="0"/>
              <a:cs typeface="Calibri" pitchFamily="34" charset="0"/>
            </a:endParaRPr>
          </a:p>
        </p:txBody>
      </p:sp>
      <p:sp>
        <p:nvSpPr>
          <p:cNvPr id="17" name="TextBox 16"/>
          <p:cNvSpPr txBox="1"/>
          <p:nvPr/>
        </p:nvSpPr>
        <p:spPr>
          <a:xfrm>
            <a:off x="2247118" y="4820627"/>
            <a:ext cx="1092200" cy="338554"/>
          </a:xfrm>
          <a:prstGeom prst="rect">
            <a:avLst/>
          </a:prstGeom>
          <a:noFill/>
        </p:spPr>
        <p:txBody>
          <a:bodyPr vert="horz" rtlCol="0">
            <a:spAutoFit/>
          </a:bodyPr>
          <a:lstStyle/>
          <a:p>
            <a:r>
              <a:rPr lang="en-US" sz="1600" b="1" dirty="0" smtClean="0">
                <a:latin typeface="Calibri" pitchFamily="34" charset="0"/>
                <a:cs typeface="Calibri" pitchFamily="34" charset="0"/>
              </a:rPr>
              <a:t>Nitrogen</a:t>
            </a:r>
            <a:endParaRPr lang="en-US" sz="1600" b="1" dirty="0">
              <a:latin typeface="Calibri" pitchFamily="34" charset="0"/>
              <a:cs typeface="Calibri" pitchFamily="34" charset="0"/>
            </a:endParaRPr>
          </a:p>
        </p:txBody>
      </p:sp>
      <p:sp>
        <p:nvSpPr>
          <p:cNvPr id="18" name="TextBox 17"/>
          <p:cNvSpPr txBox="1"/>
          <p:nvPr/>
        </p:nvSpPr>
        <p:spPr>
          <a:xfrm>
            <a:off x="2413000" y="4539543"/>
            <a:ext cx="1041400" cy="338554"/>
          </a:xfrm>
          <a:prstGeom prst="rect">
            <a:avLst/>
          </a:prstGeom>
          <a:noFill/>
        </p:spPr>
        <p:txBody>
          <a:bodyPr vert="horz" rtlCol="0">
            <a:spAutoFit/>
          </a:bodyPr>
          <a:lstStyle/>
          <a:p>
            <a:r>
              <a:rPr lang="en-US" sz="1600" b="1" dirty="0" smtClean="0">
                <a:solidFill>
                  <a:srgbClr val="4D4D4D"/>
                </a:solidFill>
                <a:latin typeface="Calibri" pitchFamily="34" charset="0"/>
                <a:cs typeface="Calibri" pitchFamily="34" charset="0"/>
              </a:rPr>
              <a:t>Oxygen</a:t>
            </a:r>
            <a:endParaRPr lang="en-US" sz="1600" b="1" dirty="0">
              <a:solidFill>
                <a:srgbClr val="4D4D4D"/>
              </a:solidFill>
              <a:latin typeface="Calibri" pitchFamily="34" charset="0"/>
              <a:cs typeface="Calibri" pitchFamily="34" charset="0"/>
            </a:endParaRPr>
          </a:p>
        </p:txBody>
      </p:sp>
      <p:sp>
        <p:nvSpPr>
          <p:cNvPr id="19" name="TextBox 18"/>
          <p:cNvSpPr txBox="1"/>
          <p:nvPr/>
        </p:nvSpPr>
        <p:spPr>
          <a:xfrm>
            <a:off x="5067300" y="4715087"/>
            <a:ext cx="711200" cy="338554"/>
          </a:xfrm>
          <a:prstGeom prst="rect">
            <a:avLst/>
          </a:prstGeom>
          <a:noFill/>
        </p:spPr>
        <p:txBody>
          <a:bodyPr vert="horz" rtlCol="0">
            <a:spAutoFit/>
          </a:bodyPr>
          <a:lstStyle/>
          <a:p>
            <a:r>
              <a:rPr lang="en-US" sz="1600" b="1" dirty="0" smtClean="0">
                <a:solidFill>
                  <a:srgbClr val="FF0000"/>
                </a:solidFill>
                <a:latin typeface="Calibri" pitchFamily="34" charset="0"/>
                <a:cs typeface="Calibri" pitchFamily="34" charset="0"/>
              </a:rPr>
              <a:t>Love</a:t>
            </a:r>
            <a:endParaRPr lang="en-US" sz="1600" b="1" dirty="0">
              <a:solidFill>
                <a:srgbClr val="FF0000"/>
              </a:solidFill>
              <a:latin typeface="Calibri" pitchFamily="34" charset="0"/>
              <a:cs typeface="Calibri" pitchFamily="34" charset="0"/>
            </a:endParaRPr>
          </a:p>
        </p:txBody>
      </p:sp>
      <p:sp>
        <p:nvSpPr>
          <p:cNvPr id="20" name="TextBox 19"/>
          <p:cNvSpPr txBox="1"/>
          <p:nvPr/>
        </p:nvSpPr>
        <p:spPr>
          <a:xfrm>
            <a:off x="4879340" y="4257413"/>
            <a:ext cx="1143000" cy="338554"/>
          </a:xfrm>
          <a:prstGeom prst="rect">
            <a:avLst/>
          </a:prstGeom>
          <a:noFill/>
        </p:spPr>
        <p:txBody>
          <a:bodyPr vert="horz" rtlCol="0">
            <a:spAutoFit/>
          </a:bodyPr>
          <a:lstStyle/>
          <a:p>
            <a:r>
              <a:rPr lang="en-US" sz="1600" b="1" dirty="0" smtClean="0">
                <a:solidFill>
                  <a:schemeClr val="tx1">
                    <a:lumMod val="85000"/>
                    <a:lumOff val="15000"/>
                  </a:schemeClr>
                </a:solidFill>
                <a:latin typeface="Calibri" pitchFamily="34" charset="0"/>
                <a:cs typeface="Calibri" pitchFamily="34" charset="0"/>
              </a:rPr>
              <a:t>Teachers</a:t>
            </a:r>
            <a:endParaRPr lang="en-US" sz="1600" b="1" dirty="0">
              <a:solidFill>
                <a:schemeClr val="tx1">
                  <a:lumMod val="85000"/>
                  <a:lumOff val="15000"/>
                </a:schemeClr>
              </a:solidFill>
              <a:latin typeface="Calibri" pitchFamily="34" charset="0"/>
              <a:cs typeface="Calibri" pitchFamily="34" charset="0"/>
            </a:endParaRPr>
          </a:p>
        </p:txBody>
      </p:sp>
      <p:sp>
        <p:nvSpPr>
          <p:cNvPr id="21" name="TextBox 20"/>
          <p:cNvSpPr txBox="1"/>
          <p:nvPr/>
        </p:nvSpPr>
        <p:spPr>
          <a:xfrm>
            <a:off x="6920023" y="4088137"/>
            <a:ext cx="1244600" cy="338554"/>
          </a:xfrm>
          <a:prstGeom prst="rect">
            <a:avLst/>
          </a:prstGeom>
          <a:noFill/>
        </p:spPr>
        <p:txBody>
          <a:bodyPr vert="horz" rtlCol="0">
            <a:spAutoFit/>
          </a:bodyPr>
          <a:lstStyle/>
          <a:p>
            <a:r>
              <a:rPr lang="en-US" sz="1600" b="1" dirty="0" smtClean="0">
                <a:solidFill>
                  <a:schemeClr val="tx1">
                    <a:lumMod val="65000"/>
                    <a:lumOff val="35000"/>
                  </a:schemeClr>
                </a:solidFill>
                <a:latin typeface="Calibri" pitchFamily="34" charset="0"/>
                <a:cs typeface="Calibri" pitchFamily="34" charset="0"/>
              </a:rPr>
              <a:t>Happiness</a:t>
            </a:r>
            <a:endParaRPr lang="en-US" sz="1600" b="1" dirty="0">
              <a:solidFill>
                <a:schemeClr val="tx1">
                  <a:lumMod val="65000"/>
                  <a:lumOff val="35000"/>
                </a:schemeClr>
              </a:solidFill>
              <a:latin typeface="Calibri" pitchFamily="34" charset="0"/>
              <a:cs typeface="Calibri" pitchFamily="34" charset="0"/>
            </a:endParaRPr>
          </a:p>
        </p:txBody>
      </p:sp>
      <p:sp>
        <p:nvSpPr>
          <p:cNvPr id="22" name="TextBox 21"/>
          <p:cNvSpPr txBox="1"/>
          <p:nvPr/>
        </p:nvSpPr>
        <p:spPr>
          <a:xfrm>
            <a:off x="4953000" y="5182576"/>
            <a:ext cx="939800" cy="338554"/>
          </a:xfrm>
          <a:prstGeom prst="rect">
            <a:avLst/>
          </a:prstGeom>
          <a:noFill/>
        </p:spPr>
        <p:txBody>
          <a:bodyPr vert="horz" rtlCol="0">
            <a:spAutoFit/>
          </a:bodyPr>
          <a:lstStyle/>
          <a:p>
            <a:r>
              <a:rPr lang="en-US" sz="1600" b="1" dirty="0" smtClean="0">
                <a:solidFill>
                  <a:srgbClr val="0000CC"/>
                </a:solidFill>
                <a:latin typeface="Calibri" pitchFamily="34" charset="0"/>
                <a:cs typeface="Calibri" pitchFamily="34" charset="0"/>
              </a:rPr>
              <a:t>Clouds</a:t>
            </a:r>
            <a:endParaRPr lang="en-US" sz="1600" b="1" dirty="0">
              <a:solidFill>
                <a:srgbClr val="0000CC"/>
              </a:solidFill>
              <a:latin typeface="Calibri" pitchFamily="34" charset="0"/>
              <a:cs typeface="Calibri" pitchFamily="34" charset="0"/>
            </a:endParaRPr>
          </a:p>
        </p:txBody>
      </p:sp>
      <p:sp>
        <p:nvSpPr>
          <p:cNvPr id="23" name="TextBox 22"/>
          <p:cNvSpPr txBox="1"/>
          <p:nvPr/>
        </p:nvSpPr>
        <p:spPr>
          <a:xfrm>
            <a:off x="1678940" y="5216023"/>
            <a:ext cx="1432560" cy="338554"/>
          </a:xfrm>
          <a:prstGeom prst="rect">
            <a:avLst/>
          </a:prstGeom>
          <a:noFill/>
        </p:spPr>
        <p:txBody>
          <a:bodyPr vert="horz" wrap="square" rtlCol="0">
            <a:spAutoFit/>
          </a:bodyPr>
          <a:lstStyle/>
          <a:p>
            <a:r>
              <a:rPr lang="en-US" sz="1600" b="1" dirty="0" smtClean="0">
                <a:solidFill>
                  <a:srgbClr val="A50021"/>
                </a:solidFill>
                <a:latin typeface="Calibri" pitchFamily="34" charset="0"/>
                <a:cs typeface="Calibri" pitchFamily="34" charset="0"/>
              </a:rPr>
              <a:t>British Pounds</a:t>
            </a:r>
            <a:endParaRPr lang="en-US" sz="1600" b="1" dirty="0">
              <a:solidFill>
                <a:srgbClr val="A50021"/>
              </a:solidFill>
              <a:latin typeface="Calibri" pitchFamily="34" charset="0"/>
              <a:cs typeface="Calibri" pitchFamily="34" charset="0"/>
            </a:endParaRPr>
          </a:p>
        </p:txBody>
      </p:sp>
      <p:sp>
        <p:nvSpPr>
          <p:cNvPr id="24" name="TextBox 23"/>
          <p:cNvSpPr txBox="1"/>
          <p:nvPr/>
        </p:nvSpPr>
        <p:spPr>
          <a:xfrm>
            <a:off x="4749800" y="4068689"/>
            <a:ext cx="1752600" cy="338554"/>
          </a:xfrm>
          <a:prstGeom prst="rect">
            <a:avLst/>
          </a:prstGeom>
          <a:noFill/>
        </p:spPr>
        <p:txBody>
          <a:bodyPr vert="horz" wrap="square" rtlCol="0">
            <a:spAutoFit/>
          </a:bodyPr>
          <a:lstStyle/>
          <a:p>
            <a:r>
              <a:rPr lang="en-US" sz="1600" b="1" dirty="0" smtClean="0">
                <a:solidFill>
                  <a:schemeClr val="tx1">
                    <a:lumMod val="65000"/>
                    <a:lumOff val="35000"/>
                  </a:schemeClr>
                </a:solidFill>
                <a:latin typeface="Calibri" pitchFamily="34" charset="0"/>
                <a:cs typeface="Calibri" pitchFamily="34" charset="0"/>
              </a:rPr>
              <a:t>Swiss francs</a:t>
            </a:r>
            <a:endParaRPr lang="en-US" sz="1600" b="1" dirty="0">
              <a:solidFill>
                <a:schemeClr val="tx1">
                  <a:lumMod val="65000"/>
                  <a:lumOff val="35000"/>
                </a:schemeClr>
              </a:solidFill>
              <a:latin typeface="Calibri" pitchFamily="34" charset="0"/>
              <a:cs typeface="Calibri" pitchFamily="34" charset="0"/>
            </a:endParaRPr>
          </a:p>
        </p:txBody>
      </p:sp>
      <p:sp>
        <p:nvSpPr>
          <p:cNvPr id="25" name="TextBox 24"/>
          <p:cNvSpPr txBox="1"/>
          <p:nvPr/>
        </p:nvSpPr>
        <p:spPr>
          <a:xfrm>
            <a:off x="7124700" y="5168549"/>
            <a:ext cx="1244600" cy="338554"/>
          </a:xfrm>
          <a:prstGeom prst="rect">
            <a:avLst/>
          </a:prstGeom>
          <a:noFill/>
        </p:spPr>
        <p:txBody>
          <a:bodyPr vert="horz" rtlCol="0">
            <a:spAutoFit/>
          </a:bodyPr>
          <a:lstStyle/>
          <a:p>
            <a:r>
              <a:rPr lang="en-US" sz="1600" b="1" dirty="0" err="1" smtClean="0">
                <a:solidFill>
                  <a:schemeClr val="bg1">
                    <a:lumMod val="50000"/>
                  </a:schemeClr>
                </a:solidFill>
                <a:latin typeface="Calibri" pitchFamily="34" charset="0"/>
                <a:cs typeface="Calibri" pitchFamily="34" charset="0"/>
              </a:rPr>
              <a:t>Mosquitos</a:t>
            </a:r>
            <a:endParaRPr lang="en-US" sz="1600" b="1" dirty="0">
              <a:solidFill>
                <a:schemeClr val="bg1">
                  <a:lumMod val="50000"/>
                </a:schemeClr>
              </a:solidFill>
              <a:latin typeface="Calibri" pitchFamily="34" charset="0"/>
              <a:cs typeface="Calibri" pitchFamily="34" charset="0"/>
            </a:endParaRPr>
          </a:p>
        </p:txBody>
      </p:sp>
      <p:sp>
        <p:nvSpPr>
          <p:cNvPr id="26" name="TextBox 25"/>
          <p:cNvSpPr txBox="1"/>
          <p:nvPr/>
        </p:nvSpPr>
        <p:spPr>
          <a:xfrm>
            <a:off x="2082800" y="4069167"/>
            <a:ext cx="1701800" cy="338554"/>
          </a:xfrm>
          <a:prstGeom prst="rect">
            <a:avLst/>
          </a:prstGeom>
          <a:noFill/>
        </p:spPr>
        <p:txBody>
          <a:bodyPr vert="horz" rtlCol="0">
            <a:spAutoFit/>
          </a:bodyPr>
          <a:lstStyle/>
          <a:p>
            <a:r>
              <a:rPr lang="en-US" sz="1600" b="1" dirty="0" smtClean="0">
                <a:solidFill>
                  <a:srgbClr val="FF0000"/>
                </a:solidFill>
                <a:latin typeface="Calibri" pitchFamily="34" charset="0"/>
                <a:cs typeface="Calibri" pitchFamily="34" charset="0"/>
              </a:rPr>
              <a:t>factory workers</a:t>
            </a:r>
            <a:endParaRPr lang="en-US" sz="1600" b="1" dirty="0">
              <a:solidFill>
                <a:srgbClr val="FF0000"/>
              </a:solidFill>
              <a:latin typeface="Calibri" pitchFamily="34" charset="0"/>
              <a:cs typeface="Calibri" pitchFamily="34" charset="0"/>
            </a:endParaRPr>
          </a:p>
        </p:txBody>
      </p:sp>
      <p:sp>
        <p:nvSpPr>
          <p:cNvPr id="27" name="TextBox 26"/>
          <p:cNvSpPr txBox="1"/>
          <p:nvPr/>
        </p:nvSpPr>
        <p:spPr>
          <a:xfrm>
            <a:off x="-38882" y="4581720"/>
            <a:ext cx="2286000" cy="323165"/>
          </a:xfrm>
          <a:prstGeom prst="rect">
            <a:avLst/>
          </a:prstGeom>
          <a:noFill/>
        </p:spPr>
        <p:txBody>
          <a:bodyPr vert="horz" rtlCol="0">
            <a:spAutoFit/>
          </a:bodyPr>
          <a:lstStyle/>
          <a:p>
            <a:r>
              <a:rPr lang="en-US" sz="1500" b="1" dirty="0" smtClean="0">
                <a:solidFill>
                  <a:schemeClr val="accent1">
                    <a:lumMod val="75000"/>
                  </a:schemeClr>
                </a:solidFill>
                <a:latin typeface="Lucida Sans - 20"/>
              </a:rPr>
              <a:t>Apartments in Zurich</a:t>
            </a:r>
            <a:endParaRPr lang="en-US" sz="1500" b="1" dirty="0">
              <a:solidFill>
                <a:schemeClr val="accent1">
                  <a:lumMod val="75000"/>
                </a:schemeClr>
              </a:solidFill>
              <a:latin typeface="Lucida Sans - 20"/>
            </a:endParaRPr>
          </a:p>
        </p:txBody>
      </p:sp>
      <p:sp>
        <p:nvSpPr>
          <p:cNvPr id="28" name="TextBox 27"/>
          <p:cNvSpPr txBox="1"/>
          <p:nvPr/>
        </p:nvSpPr>
        <p:spPr>
          <a:xfrm>
            <a:off x="7010400" y="4707607"/>
            <a:ext cx="1168400" cy="338554"/>
          </a:xfrm>
          <a:prstGeom prst="rect">
            <a:avLst/>
          </a:prstGeom>
          <a:noFill/>
        </p:spPr>
        <p:txBody>
          <a:bodyPr vert="horz" rtlCol="0">
            <a:spAutoFit/>
          </a:bodyPr>
          <a:lstStyle/>
          <a:p>
            <a:r>
              <a:rPr lang="en-US" sz="1600" b="1" dirty="0" smtClean="0">
                <a:solidFill>
                  <a:srgbClr val="FF0000"/>
                </a:solidFill>
                <a:latin typeface="Calibri" pitchFamily="34" charset="0"/>
                <a:cs typeface="Calibri" pitchFamily="34" charset="0"/>
              </a:rPr>
              <a:t>Creativity</a:t>
            </a:r>
            <a:endParaRPr lang="en-US" sz="1600" b="1" dirty="0">
              <a:solidFill>
                <a:srgbClr val="FF0000"/>
              </a:solidFill>
              <a:latin typeface="Calibri" pitchFamily="34" charset="0"/>
              <a:cs typeface="Calibri" pitchFamily="34" charset="0"/>
            </a:endParaRPr>
          </a:p>
        </p:txBody>
      </p:sp>
      <p:sp>
        <p:nvSpPr>
          <p:cNvPr id="29" name="TextBox 28"/>
          <p:cNvSpPr txBox="1"/>
          <p:nvPr/>
        </p:nvSpPr>
        <p:spPr>
          <a:xfrm>
            <a:off x="6184900" y="4426691"/>
            <a:ext cx="939800" cy="338554"/>
          </a:xfrm>
          <a:prstGeom prst="rect">
            <a:avLst/>
          </a:prstGeom>
          <a:noFill/>
        </p:spPr>
        <p:txBody>
          <a:bodyPr vert="horz" rtlCol="0">
            <a:spAutoFit/>
          </a:bodyPr>
          <a:lstStyle/>
          <a:p>
            <a:r>
              <a:rPr lang="en-US" sz="1600" b="1" dirty="0" smtClean="0">
                <a:latin typeface="Calibri" pitchFamily="34" charset="0"/>
                <a:cs typeface="Calibri" pitchFamily="34" charset="0"/>
              </a:rPr>
              <a:t>Worms</a:t>
            </a:r>
            <a:endParaRPr lang="en-US" sz="1600" b="1" dirty="0">
              <a:latin typeface="Calibri" pitchFamily="34" charset="0"/>
              <a:cs typeface="Calibri" pitchFamily="34" charset="0"/>
            </a:endParaRPr>
          </a:p>
        </p:txBody>
      </p:sp>
      <p:sp>
        <p:nvSpPr>
          <p:cNvPr id="33" name="TextBox 32"/>
          <p:cNvSpPr txBox="1"/>
          <p:nvPr/>
        </p:nvSpPr>
        <p:spPr>
          <a:xfrm>
            <a:off x="0" y="723901"/>
            <a:ext cx="8915400" cy="2585323"/>
          </a:xfrm>
          <a:prstGeom prst="rect">
            <a:avLst/>
          </a:prstGeom>
          <a:noFill/>
        </p:spPr>
        <p:txBody>
          <a:bodyPr wrap="square" rtlCol="0">
            <a:spAutoFit/>
          </a:bodyPr>
          <a:lstStyle/>
          <a:p>
            <a:r>
              <a:rPr lang="en-US" sz="2400" dirty="0" smtClean="0">
                <a:ln w="11430"/>
                <a:solidFill>
                  <a:srgbClr val="FF0000"/>
                </a:solidFill>
                <a:latin typeface="+mj-lt"/>
              </a:rPr>
              <a:t>Scarcity – the Basic Economic Problem</a:t>
            </a:r>
          </a:p>
          <a:p>
            <a:r>
              <a:rPr lang="en-US" dirty="0" smtClean="0">
                <a:ln w="11430"/>
                <a:latin typeface="+mj-lt"/>
                <a:cs typeface="Calibri" pitchFamily="34" charset="0"/>
              </a:rPr>
              <a:t>The problem that Economics, a social science, attempts to overcome is that of Scarcity.</a:t>
            </a:r>
          </a:p>
          <a:p>
            <a:pPr algn="ctr"/>
            <a:r>
              <a:rPr lang="en-US" sz="2400" i="1" dirty="0" smtClean="0">
                <a:ln w="11430"/>
                <a:solidFill>
                  <a:srgbClr val="0000CC"/>
                </a:solidFill>
                <a:latin typeface="+mj-lt"/>
                <a:cs typeface="Calibri" pitchFamily="34" charset="0"/>
              </a:rPr>
              <a:t>Scarcity arises when something is </a:t>
            </a:r>
          </a:p>
          <a:p>
            <a:pPr algn="ctr"/>
            <a:r>
              <a:rPr lang="en-US" sz="2400" i="1" dirty="0" smtClean="0">
                <a:ln w="11430"/>
                <a:solidFill>
                  <a:srgbClr val="0000CC"/>
                </a:solidFill>
                <a:latin typeface="+mj-lt"/>
                <a:cs typeface="Calibri" pitchFamily="34" charset="0"/>
              </a:rPr>
              <a:t>both limited in quantity yet desired</a:t>
            </a:r>
            <a:endParaRPr lang="en-US" sz="2400" i="1" dirty="0" smtClean="0">
              <a:solidFill>
                <a:srgbClr val="0000CC"/>
              </a:solidFill>
              <a:latin typeface="+mj-lt"/>
              <a:cs typeface="Calibri" pitchFamily="34" charset="0"/>
            </a:endParaRPr>
          </a:p>
          <a:p>
            <a:r>
              <a:rPr lang="en-US" dirty="0" smtClean="0"/>
              <a:t>Some facts about scarcity</a:t>
            </a:r>
          </a:p>
          <a:p>
            <a:pPr marL="285750" indent="-285750">
              <a:buFont typeface="Arial" pitchFamily="34" charset="0"/>
              <a:buChar char="•"/>
            </a:pPr>
            <a:r>
              <a:rPr lang="en-US" dirty="0">
                <a:solidFill>
                  <a:srgbClr val="000000"/>
                </a:solidFill>
                <a:latin typeface="Calibri" pitchFamily="34" charset="0"/>
                <a:cs typeface="Calibri" pitchFamily="34" charset="0"/>
              </a:rPr>
              <a:t>Not </a:t>
            </a:r>
            <a:r>
              <a:rPr lang="en-US" dirty="0" smtClean="0">
                <a:solidFill>
                  <a:srgbClr val="000000"/>
                </a:solidFill>
                <a:latin typeface="Calibri" pitchFamily="34" charset="0"/>
                <a:cs typeface="Calibri" pitchFamily="34" charset="0"/>
              </a:rPr>
              <a:t>all goods are scarce, but most are</a:t>
            </a:r>
            <a:endParaRPr lang="en-US" dirty="0">
              <a:solidFill>
                <a:srgbClr val="000000"/>
              </a:solidFill>
              <a:latin typeface="Calibri" pitchFamily="34" charset="0"/>
              <a:cs typeface="Calibri" pitchFamily="34" charset="0"/>
            </a:endParaRPr>
          </a:p>
          <a:p>
            <a:pPr marL="285750" indent="-285750">
              <a:buFont typeface="Arial" pitchFamily="34" charset="0"/>
              <a:buChar char="•"/>
            </a:pPr>
            <a:r>
              <a:rPr lang="en-US" dirty="0">
                <a:solidFill>
                  <a:srgbClr val="000000"/>
                </a:solidFill>
                <a:latin typeface="Calibri" pitchFamily="34" charset="0"/>
                <a:cs typeface="Calibri" pitchFamily="34" charset="0"/>
              </a:rPr>
              <a:t>Some goods that humans consume are </a:t>
            </a:r>
            <a:r>
              <a:rPr lang="en-US" dirty="0" smtClean="0">
                <a:solidFill>
                  <a:srgbClr val="000000"/>
                </a:solidFill>
                <a:latin typeface="Calibri" pitchFamily="34" charset="0"/>
                <a:cs typeface="Calibri" pitchFamily="34" charset="0"/>
              </a:rPr>
              <a:t>infinite, such as air</a:t>
            </a:r>
            <a:endParaRPr lang="en-US" dirty="0">
              <a:solidFill>
                <a:srgbClr val="000000"/>
              </a:solidFill>
              <a:latin typeface="Calibri" pitchFamily="34" charset="0"/>
              <a:cs typeface="Calibri" pitchFamily="34" charset="0"/>
            </a:endParaRPr>
          </a:p>
          <a:p>
            <a:pPr marL="285750" indent="-285750">
              <a:buFont typeface="Arial" pitchFamily="34" charset="0"/>
              <a:buChar char="•"/>
            </a:pPr>
            <a:r>
              <a:rPr lang="en-US" dirty="0">
                <a:solidFill>
                  <a:srgbClr val="000000"/>
                </a:solidFill>
                <a:latin typeface="Calibri" pitchFamily="34" charset="0"/>
                <a:cs typeface="Calibri" pitchFamily="34" charset="0"/>
              </a:rPr>
              <a:t>Organize the following words under the correct category: </a:t>
            </a:r>
            <a:r>
              <a:rPr lang="en-US" b="1" dirty="0">
                <a:latin typeface="Calibri" pitchFamily="34" charset="0"/>
                <a:cs typeface="Calibri" pitchFamily="34" charset="0"/>
              </a:rPr>
              <a:t>Scarce or Not Scarce </a:t>
            </a:r>
          </a:p>
        </p:txBody>
      </p:sp>
      <p:sp>
        <p:nvSpPr>
          <p:cNvPr id="30" name="TextBox 29"/>
          <p:cNvSpPr txBox="1"/>
          <p:nvPr/>
        </p:nvSpPr>
        <p:spPr>
          <a:xfrm>
            <a:off x="5194300" y="187523"/>
            <a:ext cx="2882900" cy="307777"/>
          </a:xfrm>
          <a:prstGeom prst="rect">
            <a:avLst/>
          </a:prstGeom>
          <a:noFill/>
        </p:spPr>
        <p:txBody>
          <a:bodyPr vert="horz" wrap="square" rtlCol="0">
            <a:spAutoFit/>
          </a:bodyPr>
          <a:lstStyle/>
          <a:p>
            <a:pPr algn="ctr"/>
            <a:r>
              <a:rPr lang="en-US" sz="1400" i="1" dirty="0" smtClean="0">
                <a:latin typeface="Lucida Sans - 24"/>
              </a:rPr>
              <a:t>Scarcity</a:t>
            </a:r>
            <a:endParaRPr lang="en-US" sz="1400" i="1" dirty="0">
              <a:latin typeface="Lucida Sans - 1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lipboard(19).png"/>
          <p:cNvPicPr>
            <a:picLocks/>
          </p:cNvPicPr>
          <p:nvPr/>
        </p:nvPicPr>
        <p:blipFill>
          <a:blip r:embed="rId2" cstate="print"/>
          <a:stretch>
            <a:fillRect/>
          </a:stretch>
        </p:blipFill>
        <p:spPr>
          <a:xfrm>
            <a:off x="6172200" y="1028700"/>
            <a:ext cx="2819400" cy="2286000"/>
          </a:xfrm>
          <a:prstGeom prst="rect">
            <a:avLst/>
          </a:prstGeom>
          <a:solidFill>
            <a:scrgbClr r="0" g="0" b="0">
              <a:alpha val="0"/>
            </a:scrgbClr>
          </a:solidFill>
        </p:spPr>
      </p:pic>
      <p:sp>
        <p:nvSpPr>
          <p:cNvPr id="3" name="TextBox 2"/>
          <p:cNvSpPr txBox="1"/>
          <p:nvPr/>
        </p:nvSpPr>
        <p:spPr>
          <a:xfrm>
            <a:off x="0" y="723900"/>
            <a:ext cx="6096000" cy="3231654"/>
          </a:xfrm>
          <a:prstGeom prst="rect">
            <a:avLst/>
          </a:prstGeom>
          <a:noFill/>
        </p:spPr>
        <p:txBody>
          <a:bodyPr vert="horz" wrap="square" rtlCol="0">
            <a:spAutoFit/>
          </a:bodyPr>
          <a:lstStyle/>
          <a:p>
            <a:r>
              <a:rPr lang="en-US" sz="2400" dirty="0" smtClean="0">
                <a:solidFill>
                  <a:srgbClr val="FF0000"/>
                </a:solidFill>
                <a:latin typeface="Calibri" pitchFamily="34" charset="0"/>
                <a:cs typeface="Calibri" pitchFamily="34" charset="0"/>
              </a:rPr>
              <a:t>"There's No Such Thing As A Free Lunch!”</a:t>
            </a:r>
          </a:p>
          <a:p>
            <a:r>
              <a:rPr lang="en-US" dirty="0" smtClean="0">
                <a:latin typeface="Calibri" pitchFamily="34" charset="0"/>
                <a:cs typeface="Calibri" pitchFamily="34" charset="0"/>
              </a:rPr>
              <a:t>It is a popular saying among Economists that </a:t>
            </a:r>
            <a:r>
              <a:rPr lang="en-US" i="1" dirty="0" smtClean="0">
                <a:latin typeface="Calibri" pitchFamily="34" charset="0"/>
                <a:cs typeface="Calibri" pitchFamily="34" charset="0"/>
              </a:rPr>
              <a:t>there is no such thing as a free lunch:</a:t>
            </a:r>
          </a:p>
          <a:p>
            <a:pPr marL="285750" indent="-285750">
              <a:buFont typeface="Arial" pitchFamily="34" charset="0"/>
              <a:buChar char="•"/>
            </a:pPr>
            <a:r>
              <a:rPr lang="en-US" dirty="0" smtClean="0">
                <a:latin typeface="Calibri" pitchFamily="34" charset="0"/>
                <a:cs typeface="Calibri" pitchFamily="34" charset="0"/>
              </a:rPr>
              <a:t>Everything in life has a cost associated with it.</a:t>
            </a:r>
          </a:p>
          <a:p>
            <a:pPr marL="285750" indent="-285750">
              <a:buFont typeface="Arial" pitchFamily="34" charset="0"/>
              <a:buChar char="•"/>
            </a:pPr>
            <a:r>
              <a:rPr lang="en-US" dirty="0" smtClean="0">
                <a:latin typeface="Calibri" pitchFamily="34" charset="0"/>
                <a:cs typeface="Calibri" pitchFamily="34" charset="0"/>
              </a:rPr>
              <a:t>The free lunch your teacher offers you is not really free.  There are opportunity costs associated with giving up your lunch break to eat with your teacher</a:t>
            </a:r>
          </a:p>
          <a:p>
            <a:pPr marL="285750" indent="-285750">
              <a:buFont typeface="Arial" pitchFamily="34" charset="0"/>
              <a:buChar char="•"/>
            </a:pPr>
            <a:endParaRPr lang="en-US" dirty="0">
              <a:latin typeface="Calibri" pitchFamily="34" charset="0"/>
              <a:cs typeface="Calibri" pitchFamily="34" charset="0"/>
            </a:endParaRPr>
          </a:p>
          <a:p>
            <a:r>
              <a:rPr lang="en-US" i="1" dirty="0" smtClean="0">
                <a:latin typeface="Calibri" pitchFamily="34" charset="0"/>
                <a:cs typeface="Calibri" pitchFamily="34" charset="0"/>
              </a:rPr>
              <a:t>If nothing in life is free, then why do we seem to be surrounded by things that are FREE? Analyze each of the signs below and determine whether you’re really getting anything for free.</a:t>
            </a:r>
            <a:endParaRPr lang="en-US" i="1" dirty="0">
              <a:latin typeface="Calibri" pitchFamily="34" charset="0"/>
              <a:cs typeface="Calibri" pitchFamily="34" charset="0"/>
            </a:endParaRPr>
          </a:p>
        </p:txBody>
      </p:sp>
      <p:pic>
        <p:nvPicPr>
          <p:cNvPr id="7170" name="Picture 2" descr="http://printablecouponscenter.com/wp-content/uploads/red-robin-coupons.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729" y="4095751"/>
            <a:ext cx="3000375" cy="142875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www.brightonandhovejobs.com/news/wp-content/uploads/2012/06/free-wifi.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29000" y="4250225"/>
            <a:ext cx="1752600" cy="1203452"/>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downtownbozeman.files.wordpress.com/2011/01/free-parking-icon.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38800" y="4039990"/>
            <a:ext cx="869958" cy="1496328"/>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https://encrypted-tbn2.google.com/images?q=tbn:ANd9GcRUUiUJUePzZpwh1JamjqeEZ1r8PlPFALEnsxAyUkqjAj7EoG4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0" y="3543300"/>
            <a:ext cx="1828800" cy="193785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473700" y="187523"/>
            <a:ext cx="2374900" cy="307777"/>
          </a:xfrm>
          <a:prstGeom prst="rect">
            <a:avLst/>
          </a:prstGeom>
          <a:noFill/>
        </p:spPr>
        <p:txBody>
          <a:bodyPr vert="horz" wrap="square" rtlCol="0">
            <a:spAutoFit/>
          </a:bodyPr>
          <a:lstStyle/>
          <a:p>
            <a:pPr algn="ctr"/>
            <a:r>
              <a:rPr lang="en-US" sz="1400" i="1" dirty="0" smtClean="0">
                <a:latin typeface="Lucida Sans - 24"/>
              </a:rPr>
              <a:t>Opportunity Cost</a:t>
            </a:r>
            <a:endParaRPr lang="en-US" sz="1100" i="1" dirty="0">
              <a:latin typeface="Lucida Sans - 1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4648200" y="187523"/>
            <a:ext cx="3733800" cy="307777"/>
          </a:xfrm>
          <a:prstGeom prst="rect">
            <a:avLst/>
          </a:prstGeom>
          <a:noFill/>
        </p:spPr>
        <p:txBody>
          <a:bodyPr vert="horz" wrap="square" rtlCol="0">
            <a:spAutoFit/>
          </a:bodyPr>
          <a:lstStyle/>
          <a:p>
            <a:pPr algn="ctr"/>
            <a:r>
              <a:rPr lang="en-US" sz="1400" i="1" dirty="0" smtClean="0">
                <a:latin typeface="Lucida Sans - 24"/>
              </a:rPr>
              <a:t>Markets</a:t>
            </a:r>
            <a:endParaRPr lang="en-US" sz="1400" i="1" dirty="0">
              <a:latin typeface="Lucida Sans - 18"/>
            </a:endParaRPr>
          </a:p>
        </p:txBody>
      </p:sp>
      <p:sp>
        <p:nvSpPr>
          <p:cNvPr id="2" name="TextBox 1"/>
          <p:cNvSpPr txBox="1"/>
          <p:nvPr/>
        </p:nvSpPr>
        <p:spPr>
          <a:xfrm>
            <a:off x="0" y="723902"/>
            <a:ext cx="8991600" cy="1846659"/>
          </a:xfrm>
          <a:prstGeom prst="rect">
            <a:avLst/>
          </a:prstGeom>
          <a:noFill/>
        </p:spPr>
        <p:txBody>
          <a:bodyPr wrap="square" rtlCol="0">
            <a:spAutoFit/>
          </a:bodyPr>
          <a:lstStyle/>
          <a:p>
            <a:r>
              <a:rPr lang="en-US" sz="2400" dirty="0" smtClean="0">
                <a:solidFill>
                  <a:srgbClr val="FF3300"/>
                </a:solidFill>
              </a:rPr>
              <a:t>Product and Resource Markets</a:t>
            </a:r>
          </a:p>
          <a:p>
            <a:r>
              <a:rPr lang="en-US" dirty="0" smtClean="0"/>
              <a:t>In the market system, there exists an interdependence between all individuals.</a:t>
            </a:r>
          </a:p>
          <a:p>
            <a:pPr marL="285750" indent="-285750">
              <a:buFont typeface="Arial" pitchFamily="34" charset="0"/>
              <a:buChar char="•"/>
            </a:pPr>
            <a:r>
              <a:rPr lang="en-US" dirty="0" smtClean="0"/>
              <a:t>Households (that’s us) depend on the goods and services produced by business firms</a:t>
            </a:r>
            <a:r>
              <a:rPr lang="en-US" dirty="0"/>
              <a:t>, and the incomes they provide </a:t>
            </a:r>
            <a:r>
              <a:rPr lang="en-US" dirty="0" smtClean="0"/>
              <a:t>us, for our survival</a:t>
            </a:r>
          </a:p>
          <a:p>
            <a:pPr marL="285750" indent="-285750">
              <a:buFont typeface="Arial" pitchFamily="34" charset="0"/>
              <a:buChar char="•"/>
            </a:pPr>
            <a:r>
              <a:rPr lang="en-US" dirty="0" smtClean="0"/>
              <a:t>Business firms depend on households for the workers, the capital, the land resources they need to produce the goods they hope to sell us and make profits on.</a:t>
            </a:r>
          </a:p>
        </p:txBody>
      </p:sp>
      <p:graphicFrame>
        <p:nvGraphicFramePr>
          <p:cNvPr id="3" name="Table 2"/>
          <p:cNvGraphicFramePr>
            <a:graphicFrameLocks noGrp="1"/>
          </p:cNvGraphicFramePr>
          <p:nvPr>
            <p:extLst>
              <p:ext uri="{D42A27DB-BD31-4B8C-83A1-F6EECF244321}">
                <p14:modId xmlns:p14="http://schemas.microsoft.com/office/powerpoint/2010/main" val="2701628140"/>
              </p:ext>
            </p:extLst>
          </p:nvPr>
        </p:nvGraphicFramePr>
        <p:xfrm>
          <a:off x="0" y="3238501"/>
          <a:ext cx="9144000" cy="2480932"/>
        </p:xfrm>
        <a:graphic>
          <a:graphicData uri="http://schemas.openxmlformats.org/drawingml/2006/table">
            <a:tbl>
              <a:tblPr firstRow="1" bandRow="1">
                <a:tableStyleId>{5C22544A-7EE6-4342-B048-85BDC9FD1C3A}</a:tableStyleId>
              </a:tblPr>
              <a:tblGrid>
                <a:gridCol w="4572000"/>
                <a:gridCol w="4572000"/>
              </a:tblGrid>
              <a:tr h="498506">
                <a:tc>
                  <a:txBody>
                    <a:bodyPr/>
                    <a:lstStyle/>
                    <a:p>
                      <a:pPr algn="ctr"/>
                      <a:r>
                        <a:rPr lang="en-US" sz="1800" dirty="0" smtClean="0"/>
                        <a:t>Product Markets</a:t>
                      </a:r>
                      <a:endParaRPr lang="en-US" sz="1800" dirty="0"/>
                    </a:p>
                  </a:txBody>
                  <a:tcPr anchor="ctr"/>
                </a:tc>
                <a:tc>
                  <a:txBody>
                    <a:bodyPr/>
                    <a:lstStyle/>
                    <a:p>
                      <a:pPr algn="ctr"/>
                      <a:r>
                        <a:rPr lang="en-US" sz="1800" dirty="0" smtClean="0"/>
                        <a:t>Resource Markets</a:t>
                      </a:r>
                      <a:endParaRPr lang="en-US" sz="1800" dirty="0"/>
                    </a:p>
                  </a:txBody>
                  <a:tcPr anchor="ctr"/>
                </a:tc>
              </a:tr>
              <a:tr h="1982426">
                <a:tc>
                  <a:txBody>
                    <a:bodyPr/>
                    <a:lstStyle/>
                    <a:p>
                      <a:r>
                        <a:rPr lang="en-US" sz="1800" dirty="0" smtClean="0"/>
                        <a:t>Where households buy the goods</a:t>
                      </a:r>
                      <a:r>
                        <a:rPr lang="en-US" sz="1800" baseline="0" dirty="0" smtClean="0"/>
                        <a:t> and services we desire from firms. Examples:</a:t>
                      </a:r>
                    </a:p>
                    <a:p>
                      <a:pPr marL="285750" indent="-285750">
                        <a:buFont typeface="Arial" pitchFamily="34" charset="0"/>
                        <a:buChar char="•"/>
                      </a:pPr>
                      <a:r>
                        <a:rPr lang="en-US" sz="1800" baseline="0" dirty="0" smtClean="0">
                          <a:solidFill>
                            <a:srgbClr val="FF3300"/>
                          </a:solidFill>
                        </a:rPr>
                        <a:t>The market for private schools</a:t>
                      </a:r>
                    </a:p>
                    <a:p>
                      <a:pPr marL="285750" indent="-285750">
                        <a:buFont typeface="Arial" pitchFamily="34" charset="0"/>
                        <a:buChar char="•"/>
                      </a:pPr>
                      <a:r>
                        <a:rPr lang="en-US" sz="1800" baseline="0" dirty="0" smtClean="0">
                          <a:solidFill>
                            <a:srgbClr val="FF3300"/>
                          </a:solidFill>
                        </a:rPr>
                        <a:t>The market for dental services</a:t>
                      </a:r>
                    </a:p>
                    <a:p>
                      <a:pPr marL="285750" indent="-285750">
                        <a:buFont typeface="Arial" pitchFamily="34" charset="0"/>
                        <a:buChar char="•"/>
                      </a:pPr>
                      <a:r>
                        <a:rPr lang="en-US" sz="1800" baseline="0" dirty="0" smtClean="0">
                          <a:solidFill>
                            <a:srgbClr val="FF3300"/>
                          </a:solidFill>
                        </a:rPr>
                        <a:t>The market for airline travel</a:t>
                      </a:r>
                    </a:p>
                    <a:p>
                      <a:pPr marL="285750" indent="-285750">
                        <a:buFont typeface="Arial" pitchFamily="34" charset="0"/>
                        <a:buChar char="•"/>
                      </a:pPr>
                      <a:r>
                        <a:rPr lang="en-US" sz="1800" baseline="0" dirty="0" smtClean="0">
                          <a:solidFill>
                            <a:srgbClr val="FF3300"/>
                          </a:solidFill>
                        </a:rPr>
                        <a:t>The market for football merchandise</a:t>
                      </a:r>
                      <a:endParaRPr lang="en-US" sz="1800" dirty="0">
                        <a:solidFill>
                          <a:srgbClr val="FF3300"/>
                        </a:solidFill>
                      </a:endParaRPr>
                    </a:p>
                  </a:txBody>
                  <a:tcPr anchor="ctr"/>
                </a:tc>
                <a:tc>
                  <a:txBody>
                    <a:bodyPr/>
                    <a:lstStyle/>
                    <a:p>
                      <a:r>
                        <a:rPr lang="en-US" sz="1800" dirty="0" smtClean="0"/>
                        <a:t>Where business firms buy the productive</a:t>
                      </a:r>
                      <a:r>
                        <a:rPr lang="en-US" sz="1800" baseline="0" dirty="0" smtClean="0"/>
                        <a:t> resources they need to make their products:</a:t>
                      </a:r>
                    </a:p>
                    <a:p>
                      <a:pPr marL="285750" indent="-285750">
                        <a:buFont typeface="Arial" pitchFamily="34" charset="0"/>
                        <a:buChar char="•"/>
                      </a:pPr>
                      <a:r>
                        <a:rPr lang="en-US" sz="1800" baseline="0" dirty="0" smtClean="0">
                          <a:solidFill>
                            <a:srgbClr val="FF3300"/>
                          </a:solidFill>
                        </a:rPr>
                        <a:t>The market for teachers</a:t>
                      </a:r>
                    </a:p>
                    <a:p>
                      <a:pPr marL="285750" indent="-285750">
                        <a:buFont typeface="Arial" pitchFamily="34" charset="0"/>
                        <a:buChar char="•"/>
                      </a:pPr>
                      <a:r>
                        <a:rPr lang="en-US" sz="1800" baseline="0" dirty="0" smtClean="0">
                          <a:solidFill>
                            <a:srgbClr val="FF3300"/>
                          </a:solidFill>
                        </a:rPr>
                        <a:t>The market for dentists</a:t>
                      </a:r>
                    </a:p>
                    <a:p>
                      <a:pPr marL="285750" indent="-285750">
                        <a:buFont typeface="Arial" pitchFamily="34" charset="0"/>
                        <a:buChar char="•"/>
                      </a:pPr>
                      <a:r>
                        <a:rPr lang="en-US" sz="1800" baseline="0" dirty="0" smtClean="0">
                          <a:solidFill>
                            <a:srgbClr val="FF3300"/>
                          </a:solidFill>
                        </a:rPr>
                        <a:t>The market for pilots</a:t>
                      </a:r>
                    </a:p>
                    <a:p>
                      <a:pPr marL="285750" indent="-285750">
                        <a:buFont typeface="Arial" pitchFamily="34" charset="0"/>
                        <a:buChar char="•"/>
                      </a:pPr>
                      <a:r>
                        <a:rPr lang="en-US" sz="1800" baseline="0" dirty="0" smtClean="0">
                          <a:solidFill>
                            <a:srgbClr val="FF3300"/>
                          </a:solidFill>
                        </a:rPr>
                        <a:t>The market for football players</a:t>
                      </a:r>
                      <a:endParaRPr lang="en-US" sz="1800" dirty="0">
                        <a:solidFill>
                          <a:srgbClr val="FF3300"/>
                        </a:solidFill>
                      </a:endParaRPr>
                    </a:p>
                  </a:txBody>
                  <a:tcPr anchor="ctr"/>
                </a:tc>
              </a:tr>
            </a:tbl>
          </a:graphicData>
        </a:graphic>
      </p:graphicFrame>
      <p:sp>
        <p:nvSpPr>
          <p:cNvPr id="29" name="Rectangle 28"/>
          <p:cNvSpPr/>
          <p:nvPr/>
        </p:nvSpPr>
        <p:spPr>
          <a:xfrm>
            <a:off x="1143000" y="2592169"/>
            <a:ext cx="6629400" cy="646331"/>
          </a:xfrm>
          <a:prstGeom prst="rect">
            <a:avLst/>
          </a:prstGeom>
        </p:spPr>
        <p:txBody>
          <a:bodyPr wrap="square">
            <a:spAutoFit/>
          </a:bodyPr>
          <a:lstStyle/>
          <a:p>
            <a:pPr algn="ctr"/>
            <a:r>
              <a:rPr lang="en-US" b="1" i="1" dirty="0">
                <a:solidFill>
                  <a:srgbClr val="0000CC"/>
                </a:solidFill>
              </a:rPr>
              <a:t>These exchanges all take place in one of two categories of market present in all market economies</a:t>
            </a:r>
            <a:r>
              <a:rPr lang="en-US" b="1" dirty="0">
                <a:solidFill>
                  <a:srgbClr val="0000CC"/>
                </a:solidFill>
              </a:rPr>
              <a:t>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7800" y="3543300"/>
            <a:ext cx="8737600" cy="1692771"/>
          </a:xfrm>
          <a:prstGeom prst="rect">
            <a:avLst/>
          </a:prstGeom>
          <a:noFill/>
        </p:spPr>
        <p:txBody>
          <a:bodyPr vert="horz" wrap="square" rtlCol="0">
            <a:spAutoFit/>
          </a:bodyPr>
          <a:lstStyle/>
          <a:p>
            <a:r>
              <a:rPr lang="en-US" sz="2400" dirty="0" smtClean="0">
                <a:solidFill>
                  <a:srgbClr val="FF0000"/>
                </a:solidFill>
              </a:rPr>
              <a:t>In Product Markets:</a:t>
            </a:r>
          </a:p>
          <a:p>
            <a:pPr marL="285750" indent="-285750">
              <a:buFont typeface="Arial" pitchFamily="34" charset="0"/>
              <a:buChar char="•"/>
            </a:pPr>
            <a:r>
              <a:rPr lang="en-US" sz="1600" dirty="0" smtClean="0">
                <a:solidFill>
                  <a:srgbClr val="000000"/>
                </a:solidFill>
                <a:cs typeface="Calibri" pitchFamily="34" charset="0"/>
              </a:rPr>
              <a:t>Consumers </a:t>
            </a:r>
            <a:r>
              <a:rPr lang="en-US" sz="1600" dirty="0">
                <a:solidFill>
                  <a:srgbClr val="000000"/>
                </a:solidFill>
                <a:cs typeface="Calibri" pitchFamily="34" charset="0"/>
              </a:rPr>
              <a:t>buy </a:t>
            </a:r>
            <a:r>
              <a:rPr lang="en-US" sz="1600" b="1" dirty="0">
                <a:solidFill>
                  <a:srgbClr val="0000CC"/>
                </a:solidFill>
                <a:cs typeface="Calibri" pitchFamily="34" charset="0"/>
              </a:rPr>
              <a:t>goods and services</a:t>
            </a:r>
            <a:r>
              <a:rPr lang="en-US" sz="1600" dirty="0">
                <a:solidFill>
                  <a:srgbClr val="0000CC"/>
                </a:solidFill>
                <a:cs typeface="Calibri" pitchFamily="34" charset="0"/>
              </a:rPr>
              <a:t> </a:t>
            </a:r>
            <a:r>
              <a:rPr lang="en-US" sz="1600" dirty="0">
                <a:solidFill>
                  <a:srgbClr val="000000"/>
                </a:solidFill>
                <a:cs typeface="Calibri" pitchFamily="34" charset="0"/>
              </a:rPr>
              <a:t>from </a:t>
            </a:r>
            <a:r>
              <a:rPr lang="en-US" sz="1600" dirty="0" smtClean="0">
                <a:solidFill>
                  <a:srgbClr val="000000"/>
                </a:solidFill>
                <a:cs typeface="Calibri" pitchFamily="34" charset="0"/>
              </a:rPr>
              <a:t>firms</a:t>
            </a:r>
          </a:p>
          <a:p>
            <a:pPr marL="285750" indent="-285750">
              <a:buFont typeface="Arial" pitchFamily="34" charset="0"/>
              <a:buChar char="•"/>
            </a:pPr>
            <a:r>
              <a:rPr lang="en-US" sz="1600" dirty="0" smtClean="0">
                <a:solidFill>
                  <a:srgbClr val="000000"/>
                </a:solidFill>
                <a:cs typeface="Calibri" pitchFamily="34" charset="0"/>
              </a:rPr>
              <a:t>Households </a:t>
            </a:r>
            <a:r>
              <a:rPr lang="en-US" sz="1600" dirty="0">
                <a:solidFill>
                  <a:srgbClr val="000000"/>
                </a:solidFill>
                <a:cs typeface="Calibri" pitchFamily="34" charset="0"/>
              </a:rPr>
              <a:t>use their money incomes earned in the resource market to buy goods and </a:t>
            </a:r>
            <a:r>
              <a:rPr lang="en-US" sz="1600" dirty="0" smtClean="0">
                <a:solidFill>
                  <a:srgbClr val="000000"/>
                </a:solidFill>
                <a:cs typeface="Calibri" pitchFamily="34" charset="0"/>
              </a:rPr>
              <a:t>services</a:t>
            </a:r>
          </a:p>
          <a:p>
            <a:pPr marL="285750" indent="-285750">
              <a:buFont typeface="Arial" pitchFamily="34" charset="0"/>
              <a:buChar char="•"/>
            </a:pPr>
            <a:r>
              <a:rPr lang="en-US" sz="1600" b="1" dirty="0">
                <a:solidFill>
                  <a:srgbClr val="0000CC"/>
                </a:solidFill>
                <a:cs typeface="Calibri" pitchFamily="34" charset="0"/>
              </a:rPr>
              <a:t>E</a:t>
            </a:r>
            <a:r>
              <a:rPr lang="en-US" sz="1600" b="1" dirty="0" smtClean="0">
                <a:solidFill>
                  <a:srgbClr val="0000CC"/>
                </a:solidFill>
                <a:cs typeface="Calibri" pitchFamily="34" charset="0"/>
              </a:rPr>
              <a:t>xpenditures </a:t>
            </a:r>
            <a:r>
              <a:rPr lang="en-US" sz="1600" dirty="0">
                <a:solidFill>
                  <a:srgbClr val="000000"/>
                </a:solidFill>
                <a:cs typeface="Calibri" pitchFamily="34" charset="0"/>
              </a:rPr>
              <a:t>by households become </a:t>
            </a:r>
            <a:r>
              <a:rPr lang="en-US" sz="1600" b="1" dirty="0">
                <a:solidFill>
                  <a:srgbClr val="FF0000"/>
                </a:solidFill>
                <a:cs typeface="Calibri" pitchFamily="34" charset="0"/>
              </a:rPr>
              <a:t>revenues </a:t>
            </a:r>
            <a:r>
              <a:rPr lang="en-US" sz="1600" dirty="0">
                <a:solidFill>
                  <a:srgbClr val="000000"/>
                </a:solidFill>
                <a:cs typeface="Calibri" pitchFamily="34" charset="0"/>
              </a:rPr>
              <a:t>for </a:t>
            </a:r>
            <a:r>
              <a:rPr lang="en-US" sz="1600" dirty="0" smtClean="0">
                <a:solidFill>
                  <a:srgbClr val="000000"/>
                </a:solidFill>
                <a:cs typeface="Calibri" pitchFamily="34" charset="0"/>
              </a:rPr>
              <a:t>firms</a:t>
            </a:r>
          </a:p>
          <a:p>
            <a:pPr marL="285750" indent="-285750">
              <a:buFont typeface="Arial" pitchFamily="34" charset="0"/>
              <a:buChar char="•"/>
            </a:pPr>
            <a:r>
              <a:rPr lang="en-US" sz="1600" dirty="0" smtClean="0">
                <a:solidFill>
                  <a:srgbClr val="000000"/>
                </a:solidFill>
                <a:cs typeface="Calibri" pitchFamily="34" charset="0"/>
              </a:rPr>
              <a:t>Firms </a:t>
            </a:r>
            <a:r>
              <a:rPr lang="en-US" sz="1600" dirty="0">
                <a:solidFill>
                  <a:srgbClr val="000000"/>
                </a:solidFill>
                <a:cs typeface="Calibri" pitchFamily="34" charset="0"/>
              </a:rPr>
              <a:t>seek to </a:t>
            </a:r>
            <a:r>
              <a:rPr lang="en-US" sz="1600" b="1" dirty="0">
                <a:solidFill>
                  <a:srgbClr val="0000CC"/>
                </a:solidFill>
                <a:cs typeface="Calibri" pitchFamily="34" charset="0"/>
              </a:rPr>
              <a:t>maximize their </a:t>
            </a:r>
            <a:r>
              <a:rPr lang="en-US" sz="1600" b="1" dirty="0" smtClean="0">
                <a:solidFill>
                  <a:srgbClr val="0000CC"/>
                </a:solidFill>
                <a:cs typeface="Calibri" pitchFamily="34" charset="0"/>
              </a:rPr>
              <a:t>profits</a:t>
            </a:r>
          </a:p>
          <a:p>
            <a:pPr marL="285750" indent="-285750">
              <a:buFont typeface="Arial" pitchFamily="34" charset="0"/>
              <a:buChar char="•"/>
            </a:pPr>
            <a:r>
              <a:rPr lang="en-US" sz="1600" dirty="0" smtClean="0">
                <a:solidFill>
                  <a:srgbClr val="000000"/>
                </a:solidFill>
                <a:cs typeface="Calibri" pitchFamily="34" charset="0"/>
              </a:rPr>
              <a:t>Households </a:t>
            </a:r>
            <a:r>
              <a:rPr lang="en-US" sz="1600" dirty="0">
                <a:solidFill>
                  <a:srgbClr val="000000"/>
                </a:solidFill>
                <a:cs typeface="Calibri" pitchFamily="34" charset="0"/>
              </a:rPr>
              <a:t>seek to </a:t>
            </a:r>
            <a:r>
              <a:rPr lang="en-US" sz="1600" b="1" dirty="0">
                <a:solidFill>
                  <a:srgbClr val="0000CC"/>
                </a:solidFill>
                <a:cs typeface="Calibri" pitchFamily="34" charset="0"/>
              </a:rPr>
              <a:t>maximize their utility </a:t>
            </a:r>
            <a:r>
              <a:rPr lang="en-US" sz="1600" dirty="0">
                <a:solidFill>
                  <a:srgbClr val="000000"/>
                </a:solidFill>
                <a:cs typeface="Calibri" pitchFamily="34" charset="0"/>
              </a:rPr>
              <a:t>(happiness</a:t>
            </a:r>
            <a:r>
              <a:rPr lang="en-US" sz="1600" dirty="0" smtClean="0">
                <a:solidFill>
                  <a:srgbClr val="000000"/>
                </a:solidFill>
                <a:cs typeface="Calibri" pitchFamily="34" charset="0"/>
              </a:rPr>
              <a:t>)</a:t>
            </a:r>
            <a:endParaRPr lang="en-US" sz="1600" dirty="0">
              <a:solidFill>
                <a:srgbClr val="000000"/>
              </a:solidFill>
              <a:cs typeface="Calibri" pitchFamily="34" charset="0"/>
            </a:endParaRPr>
          </a:p>
        </p:txBody>
      </p:sp>
      <p:sp>
        <p:nvSpPr>
          <p:cNvPr id="3" name="TextBox 2"/>
          <p:cNvSpPr txBox="1"/>
          <p:nvPr/>
        </p:nvSpPr>
        <p:spPr>
          <a:xfrm>
            <a:off x="0" y="723902"/>
            <a:ext cx="8839200" cy="2923877"/>
          </a:xfrm>
          <a:prstGeom prst="rect">
            <a:avLst/>
          </a:prstGeom>
          <a:noFill/>
        </p:spPr>
        <p:txBody>
          <a:bodyPr vert="horz" wrap="square" rtlCol="0">
            <a:spAutoFit/>
          </a:bodyPr>
          <a:lstStyle/>
          <a:p>
            <a:r>
              <a:rPr lang="en-US" sz="2400" dirty="0" smtClean="0">
                <a:solidFill>
                  <a:srgbClr val="FF3300"/>
                </a:solidFill>
              </a:rPr>
              <a:t>In Resource Markets:</a:t>
            </a:r>
          </a:p>
          <a:p>
            <a:pPr marL="285750" indent="-285750">
              <a:buFont typeface="Arial" pitchFamily="34" charset="0"/>
              <a:buChar char="•"/>
            </a:pPr>
            <a:r>
              <a:rPr lang="en-US" sz="1600" dirty="0" smtClean="0">
                <a:solidFill>
                  <a:srgbClr val="000000"/>
                </a:solidFill>
                <a:cs typeface="Calibri" pitchFamily="34" charset="0"/>
              </a:rPr>
              <a:t>Households </a:t>
            </a:r>
            <a:r>
              <a:rPr lang="en-US" sz="1600" dirty="0">
                <a:solidFill>
                  <a:srgbClr val="000000"/>
                </a:solidFill>
                <a:cs typeface="Calibri" pitchFamily="34" charset="0"/>
              </a:rPr>
              <a:t>supply productive resources </a:t>
            </a:r>
            <a:r>
              <a:rPr lang="en-US" sz="1600" b="1" dirty="0">
                <a:solidFill>
                  <a:srgbClr val="0000CC"/>
                </a:solidFill>
                <a:cs typeface="Calibri" pitchFamily="34" charset="0"/>
              </a:rPr>
              <a:t>(land, labor, </a:t>
            </a:r>
            <a:r>
              <a:rPr lang="en-US" sz="1600" b="1" dirty="0" smtClean="0">
                <a:solidFill>
                  <a:srgbClr val="0000CC"/>
                </a:solidFill>
                <a:cs typeface="Calibri" pitchFamily="34" charset="0"/>
              </a:rPr>
              <a:t>capital)</a:t>
            </a:r>
          </a:p>
          <a:p>
            <a:pPr marL="285750" indent="-285750">
              <a:buFont typeface="Arial" pitchFamily="34" charset="0"/>
              <a:buChar char="•"/>
            </a:pPr>
            <a:r>
              <a:rPr lang="en-US" sz="1600" dirty="0" smtClean="0">
                <a:solidFill>
                  <a:srgbClr val="000000"/>
                </a:solidFill>
                <a:cs typeface="Calibri" pitchFamily="34" charset="0"/>
              </a:rPr>
              <a:t>Firms </a:t>
            </a:r>
            <a:r>
              <a:rPr lang="en-US" sz="1600" dirty="0">
                <a:solidFill>
                  <a:srgbClr val="000000"/>
                </a:solidFill>
                <a:cs typeface="Calibri" pitchFamily="34" charset="0"/>
              </a:rPr>
              <a:t>buy productive resources from households. In exchange for their productive resource, firms pay </a:t>
            </a:r>
            <a:r>
              <a:rPr lang="en-US" sz="1600" dirty="0" smtClean="0">
                <a:solidFill>
                  <a:srgbClr val="000000"/>
                </a:solidFill>
                <a:cs typeface="Calibri" pitchFamily="34" charset="0"/>
              </a:rPr>
              <a:t>households:</a:t>
            </a:r>
          </a:p>
          <a:p>
            <a:pPr marL="742950" lvl="1" indent="-285750">
              <a:buFont typeface="Wingdings" pitchFamily="2" charset="2"/>
              <a:buChar char="Ø"/>
            </a:pPr>
            <a:r>
              <a:rPr lang="en-US" sz="1600" b="1" dirty="0" smtClean="0">
                <a:solidFill>
                  <a:srgbClr val="0000CC"/>
                </a:solidFill>
                <a:cs typeface="Calibri" pitchFamily="34" charset="0"/>
              </a:rPr>
              <a:t>Wages</a:t>
            </a:r>
            <a:r>
              <a:rPr lang="en-US" sz="1600" dirty="0">
                <a:solidFill>
                  <a:srgbClr val="0000CC"/>
                </a:solidFill>
                <a:cs typeface="Calibri" pitchFamily="34" charset="0"/>
              </a:rPr>
              <a:t>: payment for </a:t>
            </a:r>
            <a:r>
              <a:rPr lang="en-US" sz="1600" dirty="0" smtClean="0">
                <a:solidFill>
                  <a:srgbClr val="0000CC"/>
                </a:solidFill>
                <a:cs typeface="Calibri" pitchFamily="34" charset="0"/>
              </a:rPr>
              <a:t>labor</a:t>
            </a:r>
          </a:p>
          <a:p>
            <a:pPr marL="742950" lvl="1" indent="-285750">
              <a:buFont typeface="Wingdings" pitchFamily="2" charset="2"/>
              <a:buChar char="Ø"/>
            </a:pPr>
            <a:r>
              <a:rPr lang="en-US" sz="1600" b="1" dirty="0" smtClean="0">
                <a:solidFill>
                  <a:srgbClr val="0000CC"/>
                </a:solidFill>
                <a:cs typeface="Calibri" pitchFamily="34" charset="0"/>
              </a:rPr>
              <a:t>Rent</a:t>
            </a:r>
            <a:r>
              <a:rPr lang="en-US" sz="1600" dirty="0">
                <a:solidFill>
                  <a:srgbClr val="0000CC"/>
                </a:solidFill>
                <a:cs typeface="Calibri" pitchFamily="34" charset="0"/>
              </a:rPr>
              <a:t>: payment for </a:t>
            </a:r>
            <a:r>
              <a:rPr lang="en-US" sz="1600" dirty="0" smtClean="0">
                <a:solidFill>
                  <a:srgbClr val="0000CC"/>
                </a:solidFill>
                <a:cs typeface="Calibri" pitchFamily="34" charset="0"/>
              </a:rPr>
              <a:t>land</a:t>
            </a:r>
          </a:p>
          <a:p>
            <a:pPr marL="742950" lvl="1" indent="-285750">
              <a:buFont typeface="Wingdings" pitchFamily="2" charset="2"/>
              <a:buChar char="Ø"/>
            </a:pPr>
            <a:r>
              <a:rPr lang="en-US" sz="1600" b="1" dirty="0">
                <a:solidFill>
                  <a:srgbClr val="0000CC"/>
                </a:solidFill>
                <a:cs typeface="Calibri" pitchFamily="34" charset="0"/>
              </a:rPr>
              <a:t>I</a:t>
            </a:r>
            <a:r>
              <a:rPr lang="en-US" sz="1600" b="1" dirty="0" smtClean="0">
                <a:solidFill>
                  <a:srgbClr val="0000CC"/>
                </a:solidFill>
                <a:cs typeface="Calibri" pitchFamily="34" charset="0"/>
              </a:rPr>
              <a:t>nterest</a:t>
            </a:r>
            <a:r>
              <a:rPr lang="en-US" sz="1600" dirty="0">
                <a:solidFill>
                  <a:srgbClr val="0000CC"/>
                </a:solidFill>
                <a:cs typeface="Calibri" pitchFamily="34" charset="0"/>
              </a:rPr>
              <a:t>: payment for </a:t>
            </a:r>
            <a:r>
              <a:rPr lang="en-US" sz="1600" dirty="0" smtClean="0">
                <a:solidFill>
                  <a:srgbClr val="0000CC"/>
                </a:solidFill>
                <a:cs typeface="Calibri" pitchFamily="34" charset="0"/>
              </a:rPr>
              <a:t>capital</a:t>
            </a:r>
          </a:p>
          <a:p>
            <a:pPr marL="742950" lvl="1" indent="-285750">
              <a:buFont typeface="Wingdings" pitchFamily="2" charset="2"/>
              <a:buChar char="Ø"/>
            </a:pPr>
            <a:r>
              <a:rPr lang="en-US" sz="1600" b="1" dirty="0" smtClean="0">
                <a:solidFill>
                  <a:srgbClr val="0000CC"/>
                </a:solidFill>
                <a:cs typeface="Calibri" pitchFamily="34" charset="0"/>
              </a:rPr>
              <a:t>Profit</a:t>
            </a:r>
            <a:r>
              <a:rPr lang="en-US" sz="1600" dirty="0">
                <a:solidFill>
                  <a:srgbClr val="0000CC"/>
                </a:solidFill>
                <a:cs typeface="Calibri" pitchFamily="34" charset="0"/>
              </a:rPr>
              <a:t>: payment for </a:t>
            </a:r>
            <a:r>
              <a:rPr lang="en-US" sz="1600" dirty="0" smtClean="0">
                <a:solidFill>
                  <a:srgbClr val="0000CC"/>
                </a:solidFill>
                <a:cs typeface="Calibri" pitchFamily="34" charset="0"/>
              </a:rPr>
              <a:t>entrepreneurship</a:t>
            </a:r>
          </a:p>
          <a:p>
            <a:pPr marL="285750" indent="-285750">
              <a:buFont typeface="Arial" pitchFamily="34" charset="0"/>
              <a:buChar char="•"/>
            </a:pPr>
            <a:r>
              <a:rPr lang="en-US" sz="1600" dirty="0" smtClean="0">
                <a:solidFill>
                  <a:srgbClr val="000000"/>
                </a:solidFill>
                <a:cs typeface="Calibri" pitchFamily="34" charset="0"/>
              </a:rPr>
              <a:t>Firms </a:t>
            </a:r>
            <a:r>
              <a:rPr lang="en-US" sz="1600" dirty="0">
                <a:solidFill>
                  <a:srgbClr val="000000"/>
                </a:solidFill>
                <a:cs typeface="Calibri" pitchFamily="34" charset="0"/>
              </a:rPr>
              <a:t>seek to minimize their costs in the resource </a:t>
            </a:r>
            <a:r>
              <a:rPr lang="en-US" sz="1600" dirty="0" smtClean="0">
                <a:solidFill>
                  <a:srgbClr val="000000"/>
                </a:solidFill>
                <a:cs typeface="Calibri" pitchFamily="34" charset="0"/>
              </a:rPr>
              <a:t>market</a:t>
            </a:r>
          </a:p>
          <a:p>
            <a:pPr marL="285750" indent="-285750">
              <a:buFont typeface="Arial" pitchFamily="34" charset="0"/>
              <a:buChar char="•"/>
            </a:pPr>
            <a:r>
              <a:rPr lang="en-US" sz="1600" dirty="0" smtClean="0">
                <a:solidFill>
                  <a:srgbClr val="000000"/>
                </a:solidFill>
                <a:cs typeface="Calibri" pitchFamily="34" charset="0"/>
              </a:rPr>
              <a:t>Firms </a:t>
            </a:r>
            <a:r>
              <a:rPr lang="en-US" sz="1600" dirty="0">
                <a:solidFill>
                  <a:srgbClr val="000000"/>
                </a:solidFill>
                <a:cs typeface="Calibri" pitchFamily="34" charset="0"/>
              </a:rPr>
              <a:t>employ productive resources to make products, which they sell back </a:t>
            </a:r>
            <a:r>
              <a:rPr lang="en-US" sz="1600" dirty="0" smtClean="0">
                <a:solidFill>
                  <a:srgbClr val="000000"/>
                </a:solidFill>
                <a:cs typeface="Calibri" pitchFamily="34" charset="0"/>
              </a:rPr>
              <a:t>to households </a:t>
            </a:r>
            <a:r>
              <a:rPr lang="en-US" sz="1600" dirty="0">
                <a:solidFill>
                  <a:srgbClr val="000000"/>
                </a:solidFill>
                <a:cs typeface="Calibri" pitchFamily="34" charset="0"/>
              </a:rPr>
              <a:t>in the product </a:t>
            </a:r>
            <a:r>
              <a:rPr lang="en-US" sz="1600" dirty="0" smtClean="0">
                <a:solidFill>
                  <a:srgbClr val="000000"/>
                </a:solidFill>
                <a:cs typeface="Calibri" pitchFamily="34" charset="0"/>
              </a:rPr>
              <a:t>market</a:t>
            </a:r>
            <a:endParaRPr lang="en-US" sz="1600" dirty="0">
              <a:solidFill>
                <a:srgbClr val="000000"/>
              </a:solidFill>
              <a:cs typeface="Calibri" pitchFamily="34" charset="0"/>
            </a:endParaRPr>
          </a:p>
        </p:txBody>
      </p:sp>
      <p:sp>
        <p:nvSpPr>
          <p:cNvPr id="7" name="TextBox 6"/>
          <p:cNvSpPr txBox="1"/>
          <p:nvPr/>
        </p:nvSpPr>
        <p:spPr>
          <a:xfrm>
            <a:off x="381000" y="5221990"/>
            <a:ext cx="8458200" cy="369332"/>
          </a:xfrm>
          <a:prstGeom prst="rect">
            <a:avLst/>
          </a:prstGeom>
          <a:noFill/>
        </p:spPr>
        <p:txBody>
          <a:bodyPr wrap="square" rtlCol="0">
            <a:spAutoFit/>
          </a:bodyPr>
          <a:lstStyle/>
          <a:p>
            <a:pPr algn="ctr"/>
            <a:r>
              <a:rPr lang="en-US" i="1" dirty="0" smtClean="0">
                <a:solidFill>
                  <a:schemeClr val="bg1">
                    <a:lumMod val="65000"/>
                  </a:schemeClr>
                </a:solidFill>
              </a:rPr>
              <a:t>Notice the circular flow of money payments from one market to the other</a:t>
            </a:r>
            <a:endParaRPr lang="en-US" i="1" dirty="0">
              <a:solidFill>
                <a:schemeClr val="bg1">
                  <a:lumMod val="65000"/>
                </a:schemeClr>
              </a:solidFill>
            </a:endParaRPr>
          </a:p>
        </p:txBody>
      </p:sp>
      <p:sp>
        <p:nvSpPr>
          <p:cNvPr id="6" name="TextBox 5"/>
          <p:cNvSpPr txBox="1"/>
          <p:nvPr/>
        </p:nvSpPr>
        <p:spPr>
          <a:xfrm>
            <a:off x="4648200" y="187523"/>
            <a:ext cx="3733800" cy="307777"/>
          </a:xfrm>
          <a:prstGeom prst="rect">
            <a:avLst/>
          </a:prstGeom>
          <a:noFill/>
        </p:spPr>
        <p:txBody>
          <a:bodyPr vert="horz" wrap="square" rtlCol="0">
            <a:spAutoFit/>
          </a:bodyPr>
          <a:lstStyle/>
          <a:p>
            <a:pPr algn="ctr"/>
            <a:r>
              <a:rPr lang="en-US" sz="1400" i="1" dirty="0" smtClean="0">
                <a:latin typeface="Lucida Sans - 24"/>
              </a:rPr>
              <a:t>Markets</a:t>
            </a:r>
            <a:endParaRPr lang="en-US" sz="1400" i="1" dirty="0">
              <a:latin typeface="Lucida Sans - 1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p:cNvSpPr txBox="1"/>
          <p:nvPr/>
        </p:nvSpPr>
        <p:spPr>
          <a:xfrm>
            <a:off x="4699000" y="78313"/>
            <a:ext cx="3378200" cy="523220"/>
          </a:xfrm>
          <a:prstGeom prst="rect">
            <a:avLst/>
          </a:prstGeom>
          <a:noFill/>
        </p:spPr>
        <p:txBody>
          <a:bodyPr vert="horz" wrap="square" rtlCol="0">
            <a:spAutoFit/>
          </a:bodyPr>
          <a:lstStyle/>
          <a:p>
            <a:pPr algn="ctr"/>
            <a:r>
              <a:rPr lang="en-US" sz="1400" i="1" dirty="0" smtClean="0">
                <a:latin typeface="Lucida Sans - 24"/>
              </a:rPr>
              <a:t>T</a:t>
            </a:r>
            <a:r>
              <a:rPr lang="en-US" sz="1400" i="1" dirty="0" smtClean="0">
                <a:latin typeface="Lucida Sans - 18"/>
              </a:rPr>
              <a:t>he Circular Flow </a:t>
            </a:r>
          </a:p>
          <a:p>
            <a:pPr algn="ctr"/>
            <a:r>
              <a:rPr lang="en-US" sz="1400" i="1" dirty="0" smtClean="0">
                <a:latin typeface="Lucida Sans - 18"/>
              </a:rPr>
              <a:t>of Resources</a:t>
            </a:r>
            <a:endParaRPr lang="en-US" sz="1400" i="1" dirty="0">
              <a:latin typeface="Lucida Sans - 18"/>
            </a:endParaRPr>
          </a:p>
        </p:txBody>
      </p:sp>
      <p:pic>
        <p:nvPicPr>
          <p:cNvPr id="1026" name="Picture 2" descr="Image_9"/>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975264" y="800100"/>
            <a:ext cx="6003636" cy="3962400"/>
          </a:xfrm>
          <a:prstGeom prst="rect">
            <a:avLst/>
          </a:prstGeom>
          <a:noFill/>
          <a:extLst>
            <a:ext uri="{909E8E84-426E-40DD-AFC4-6F175D3DCCD1}">
              <a14:hiddenFill xmlns:a14="http://schemas.microsoft.com/office/drawing/2010/main">
                <a:solidFill>
                  <a:srgbClr val="FFFFFF"/>
                </a:solidFill>
              </a14:hiddenFill>
            </a:ext>
          </a:extLst>
        </p:spPr>
      </p:pic>
      <p:sp>
        <p:nvSpPr>
          <p:cNvPr id="45" name="Rectangle 44"/>
          <p:cNvSpPr/>
          <p:nvPr/>
        </p:nvSpPr>
        <p:spPr>
          <a:xfrm>
            <a:off x="17723" y="739914"/>
            <a:ext cx="3182679" cy="4893647"/>
          </a:xfrm>
          <a:prstGeom prst="rect">
            <a:avLst/>
          </a:prstGeom>
        </p:spPr>
        <p:txBody>
          <a:bodyPr wrap="square">
            <a:spAutoFit/>
          </a:bodyPr>
          <a:lstStyle/>
          <a:p>
            <a:r>
              <a:rPr lang="en-US" sz="2400" dirty="0" smtClean="0">
                <a:solidFill>
                  <a:srgbClr val="FF3300"/>
                </a:solidFill>
              </a:rPr>
              <a:t>The Circular Flow</a:t>
            </a:r>
            <a:endParaRPr lang="en-US" sz="2400" dirty="0">
              <a:solidFill>
                <a:srgbClr val="FF3300"/>
              </a:solidFill>
            </a:endParaRPr>
          </a:p>
          <a:p>
            <a:r>
              <a:rPr lang="en-US" dirty="0" smtClean="0">
                <a:solidFill>
                  <a:srgbClr val="000000"/>
                </a:solidFill>
                <a:cs typeface="Calibri" pitchFamily="34" charset="0"/>
              </a:rPr>
              <a:t>Market economies are characterized by a circular flow of money, resources, and products between households and firms in resource and product markets. Notice:</a:t>
            </a:r>
          </a:p>
          <a:p>
            <a:pPr marL="285750" indent="-285750">
              <a:buFont typeface="Arial" pitchFamily="34" charset="0"/>
              <a:buChar char="•"/>
            </a:pPr>
            <a:r>
              <a:rPr lang="en-US" dirty="0" smtClean="0">
                <a:solidFill>
                  <a:schemeClr val="tx1">
                    <a:lumMod val="50000"/>
                    <a:lumOff val="50000"/>
                  </a:schemeClr>
                </a:solidFill>
                <a:cs typeface="Calibri" pitchFamily="34" charset="0"/>
              </a:rPr>
              <a:t>Money earned by households in the resource market is spent on goods and services in the product market</a:t>
            </a:r>
          </a:p>
          <a:p>
            <a:pPr marL="285750" indent="-285750">
              <a:buFont typeface="Arial" pitchFamily="34" charset="0"/>
              <a:buChar char="•"/>
            </a:pPr>
            <a:r>
              <a:rPr lang="en-US" dirty="0" smtClean="0">
                <a:solidFill>
                  <a:schemeClr val="tx1">
                    <a:lumMod val="50000"/>
                    <a:lumOff val="50000"/>
                  </a:schemeClr>
                </a:solidFill>
                <a:cs typeface="Calibri" pitchFamily="34" charset="0"/>
              </a:rPr>
              <a:t>Money earned by firms in the product market is spent on resources from households in the resource market.  </a:t>
            </a:r>
            <a:endParaRPr lang="en-US" dirty="0">
              <a:solidFill>
                <a:schemeClr val="tx1">
                  <a:lumMod val="50000"/>
                  <a:lumOff val="50000"/>
                </a:schemeClr>
              </a:solidFill>
              <a:cs typeface="Calibri" pitchFamily="34" charset="0"/>
            </a:endParaRPr>
          </a:p>
        </p:txBody>
      </p:sp>
      <p:sp>
        <p:nvSpPr>
          <p:cNvPr id="46" name="TextBox 45"/>
          <p:cNvSpPr txBox="1"/>
          <p:nvPr/>
        </p:nvSpPr>
        <p:spPr>
          <a:xfrm>
            <a:off x="3200400" y="4987230"/>
            <a:ext cx="5778500" cy="646331"/>
          </a:xfrm>
          <a:prstGeom prst="rect">
            <a:avLst/>
          </a:prstGeom>
          <a:noFill/>
        </p:spPr>
        <p:txBody>
          <a:bodyPr wrap="square" rtlCol="0">
            <a:spAutoFit/>
          </a:bodyPr>
          <a:lstStyle/>
          <a:p>
            <a:pPr algn="ctr"/>
            <a:r>
              <a:rPr lang="en-US" b="1" dirty="0" smtClean="0">
                <a:solidFill>
                  <a:srgbClr val="FF0000"/>
                </a:solidFill>
              </a:rPr>
              <a:t>The incentives of Households: </a:t>
            </a:r>
            <a:r>
              <a:rPr lang="en-US" b="1" i="1" dirty="0" smtClean="0">
                <a:solidFill>
                  <a:srgbClr val="FF0000"/>
                </a:solidFill>
              </a:rPr>
              <a:t>Maximize Utility</a:t>
            </a:r>
          </a:p>
          <a:p>
            <a:pPr algn="ctr"/>
            <a:r>
              <a:rPr lang="en-US" b="1" dirty="0" smtClean="0">
                <a:solidFill>
                  <a:srgbClr val="FF0000"/>
                </a:solidFill>
              </a:rPr>
              <a:t>The incentive of Firms: </a:t>
            </a:r>
            <a:r>
              <a:rPr lang="en-US" b="1" i="1" dirty="0" smtClean="0">
                <a:solidFill>
                  <a:srgbClr val="FF0000"/>
                </a:solidFill>
              </a:rPr>
              <a:t>Maximize Profits!</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628223514"/>
              </p:ext>
            </p:extLst>
          </p:nvPr>
        </p:nvGraphicFramePr>
        <p:xfrm>
          <a:off x="0" y="1943100"/>
          <a:ext cx="9144000" cy="3581402"/>
        </p:xfrm>
        <a:graphic>
          <a:graphicData uri="http://schemas.openxmlformats.org/drawingml/2006/table">
            <a:tbl>
              <a:tblPr firstRow="1" bandRow="1">
                <a:tableStyleId>{BC89EF96-8CEA-46FF-86C4-4CE0E7609802}</a:tableStyleId>
              </a:tblPr>
              <a:tblGrid>
                <a:gridCol w="1905000"/>
                <a:gridCol w="7239000"/>
              </a:tblGrid>
              <a:tr h="8785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FF0000"/>
                          </a:solidFill>
                        </a:rPr>
                        <a:t>For Land: Rent</a:t>
                      </a:r>
                    </a:p>
                  </a:txBody>
                  <a:tcPr marT="38100" marB="38100" anchor="ctr">
                    <a:lnL w="12700" cmpd="sng">
                      <a:noFill/>
                    </a:lnL>
                    <a:lnR w="12700" cmpd="sng">
                      <a:noFill/>
                    </a:lnR>
                    <a:lnT w="12700" cmpd="sng">
                      <a:noFill/>
                    </a:lnT>
                    <a:lnB w="25400" cmpd="sng">
                      <a:noFill/>
                    </a:lnB>
                    <a:lnTlToBr w="12700" cmpd="sng">
                      <a:noFill/>
                      <a:prstDash val="solid"/>
                    </a:lnTlToBr>
                    <a:lnBlToTr w="12700" cmpd="sng">
                      <a:noFill/>
                      <a:prstDash val="solid"/>
                    </a:lnBlToTr>
                  </a:tcPr>
                </a:tc>
                <a:tc>
                  <a:txBody>
                    <a:bodyPr/>
                    <a:lstStyle/>
                    <a:p>
                      <a:pPr algn="ctr"/>
                      <a:r>
                        <a:rPr lang="en-US" sz="1400" b="0" dirty="0" smtClean="0"/>
                        <a:t>Firms pay households </a:t>
                      </a:r>
                      <a:r>
                        <a:rPr lang="en-US" sz="1400" b="1" dirty="0" smtClean="0"/>
                        <a:t>RENT</a:t>
                      </a:r>
                      <a:r>
                        <a:rPr lang="en-US" sz="1400" b="0" dirty="0" smtClean="0"/>
                        <a:t>. Landowners have the option to use their land for their own use or to rent it to firms for their use. If the landowner uses his land for his own use, the opportunity cost of doing so is the rent she could have earned by providing it to a firm.</a:t>
                      </a:r>
                      <a:endParaRPr lang="en-US" sz="1400" b="0" dirty="0">
                        <a:solidFill>
                          <a:schemeClr val="tx1"/>
                        </a:solidFill>
                        <a:latin typeface="Calibri" pitchFamily="34" charset="0"/>
                        <a:cs typeface="Calibri" pitchFamily="34" charset="0"/>
                      </a:endParaRPr>
                    </a:p>
                  </a:txBody>
                  <a:tcPr marT="38100" marB="38100" anchor="ctr">
                    <a:lnL w="12700" cmpd="sng">
                      <a:noFill/>
                    </a:lnL>
                    <a:lnR w="12700" cmpd="sng">
                      <a:noFill/>
                    </a:lnR>
                    <a:lnT w="12700" cmpd="sng">
                      <a:noFill/>
                    </a:lnT>
                    <a:lnB w="25400" cmpd="sng">
                      <a:noFill/>
                    </a:lnB>
                    <a:lnTlToBr w="12700" cmpd="sng">
                      <a:noFill/>
                      <a:prstDash val="solid"/>
                    </a:lnTlToBr>
                    <a:lnBlToTr w="12700" cmpd="sng">
                      <a:noFill/>
                      <a:prstDash val="solid"/>
                    </a:lnBlToTr>
                  </a:tcPr>
                </a:tc>
              </a:tr>
              <a:tr h="74412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FF0000"/>
                          </a:solidFill>
                        </a:rPr>
                        <a:t>For Labor: Wages</a:t>
                      </a:r>
                    </a:p>
                  </a:txBody>
                  <a:tcPr marT="38100" marB="38100" anchor="ctr">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algn="ctr"/>
                      <a:r>
                        <a:rPr lang="en-US" sz="1400" b="0" dirty="0" smtClean="0"/>
                        <a:t>Firms pay households </a:t>
                      </a:r>
                      <a:r>
                        <a:rPr lang="en-US" sz="1400" b="1" dirty="0" smtClean="0"/>
                        <a:t>WAGES</a:t>
                      </a:r>
                      <a:r>
                        <a:rPr lang="en-US" sz="1400" b="0" dirty="0" smtClean="0"/>
                        <a:t>. To employ workers, firms must pay workers money wages. If a worker is self employed, the opportunity cost of self-employment is the wages he could have earned working for another firm.</a:t>
                      </a:r>
                      <a:endParaRPr lang="en-US" sz="1400" b="0" dirty="0">
                        <a:solidFill>
                          <a:schemeClr val="tx1"/>
                        </a:solidFill>
                        <a:latin typeface="Calibri" pitchFamily="34" charset="0"/>
                        <a:cs typeface="Calibri" pitchFamily="34" charset="0"/>
                      </a:endParaRPr>
                    </a:p>
                  </a:txBody>
                  <a:tcPr marT="38100" marB="38100" anchor="ctr">
                    <a:lnL w="12700" cmpd="sng">
                      <a:noFill/>
                    </a:lnL>
                    <a:lnR w="12700" cmpd="sng">
                      <a:noFill/>
                    </a:lnR>
                    <a:lnT w="25400" cmpd="sng">
                      <a:noFill/>
                    </a:lnT>
                    <a:lnB w="12700" cmpd="sng">
                      <a:noFill/>
                    </a:lnB>
                    <a:lnTlToBr w="12700" cmpd="sng">
                      <a:noFill/>
                      <a:prstDash val="solid"/>
                    </a:lnTlToBr>
                    <a:lnBlToTr w="12700" cmpd="sng">
                      <a:noFill/>
                      <a:prstDash val="solid"/>
                    </a:lnBlToTr>
                  </a:tcPr>
                </a:tc>
              </a:tr>
              <a:tr h="1281816">
                <a:tc>
                  <a:txBody>
                    <a:bodyPr/>
                    <a:lstStyle/>
                    <a:p>
                      <a:pPr algn="ctr"/>
                      <a:r>
                        <a:rPr lang="en-US" sz="1800" b="1" dirty="0" smtClean="0">
                          <a:solidFill>
                            <a:srgbClr val="FF0000"/>
                          </a:solidFill>
                        </a:rPr>
                        <a:t>For Capital: Interest</a:t>
                      </a:r>
                      <a:endParaRPr lang="en-US" sz="1800" b="1" dirty="0">
                        <a:solidFill>
                          <a:srgbClr val="FF0000"/>
                        </a:solidFill>
                        <a:latin typeface="Gill Sans"/>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400" b="0" dirty="0" smtClean="0"/>
                        <a:t>Firms pay households </a:t>
                      </a:r>
                      <a:r>
                        <a:rPr lang="en-US" sz="1400" b="1" dirty="0" smtClean="0"/>
                        <a:t>INTEREST</a:t>
                      </a:r>
                      <a:r>
                        <a:rPr lang="en-US" sz="1400" b="0" dirty="0" smtClean="0"/>
                        <a:t>. Most firms will take out loans to acquire capital equipment. The money they borrow comes mostly from households' savings. Households put their money in banks because they earn interest on it. Banks pay interest on loans, which becomes the payment to households. If a household chooses to spend its extra income rather than save it, the opportunity cost of doing so is the interest it could earn in a bank.</a:t>
                      </a:r>
                      <a:endParaRPr lang="en-US" sz="1400" b="0" dirty="0">
                        <a:solidFill>
                          <a:schemeClr val="tx1"/>
                        </a:solidFill>
                        <a:latin typeface="Calibri" pitchFamily="34" charset="0"/>
                        <a:cs typeface="Calibri" pitchFamily="34" charset="0"/>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676913">
                <a:tc>
                  <a:txBody>
                    <a:bodyPr/>
                    <a:lstStyle/>
                    <a:p>
                      <a:pPr algn="ctr"/>
                      <a:r>
                        <a:rPr lang="en-US" sz="1800" b="1" dirty="0" smtClean="0">
                          <a:solidFill>
                            <a:srgbClr val="FF0000"/>
                          </a:solidFill>
                        </a:rPr>
                        <a:t>Entrepreneurship: Profits</a:t>
                      </a:r>
                      <a:endParaRPr lang="en-US" sz="1800" b="1" dirty="0">
                        <a:solidFill>
                          <a:srgbClr val="FF0000"/>
                        </a:solidFill>
                        <a:latin typeface="Gill Sans"/>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400" b="0" dirty="0" smtClean="0"/>
                        <a:t>Households earn </a:t>
                      </a:r>
                      <a:r>
                        <a:rPr lang="en-US" sz="1400" b="1" dirty="0" smtClean="0"/>
                        <a:t>PROFIT</a:t>
                      </a:r>
                      <a:r>
                        <a:rPr lang="en-US" sz="1400" b="0" dirty="0" smtClean="0"/>
                        <a:t> for their entrepreneurial skills. An entrepreneur who takes a risk by putting his creative skills to the test in the market expects to earn a normal profit for his efforts.</a:t>
                      </a:r>
                      <a:endParaRPr lang="en-US" sz="1400" b="0" dirty="0">
                        <a:solidFill>
                          <a:schemeClr val="tx1"/>
                        </a:solidFill>
                        <a:latin typeface="Calibri" pitchFamily="34" charset="0"/>
                        <a:cs typeface="Calibri" pitchFamily="34" charset="0"/>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8" name="TextBox 7"/>
          <p:cNvSpPr txBox="1"/>
          <p:nvPr/>
        </p:nvSpPr>
        <p:spPr>
          <a:xfrm>
            <a:off x="4419600" y="202912"/>
            <a:ext cx="4064000" cy="292388"/>
          </a:xfrm>
          <a:prstGeom prst="rect">
            <a:avLst/>
          </a:prstGeom>
          <a:noFill/>
        </p:spPr>
        <p:txBody>
          <a:bodyPr vert="horz" wrap="square" rtlCol="0">
            <a:spAutoFit/>
          </a:bodyPr>
          <a:lstStyle/>
          <a:p>
            <a:pPr algn="ctr"/>
            <a:r>
              <a:rPr lang="en-US" sz="1300" i="1" dirty="0" smtClean="0">
                <a:latin typeface="Lucida Sans - 18"/>
              </a:rPr>
              <a:t>Resources</a:t>
            </a:r>
            <a:endParaRPr lang="en-US" sz="1300" i="1" dirty="0">
              <a:latin typeface="Lucida Sans - 18"/>
            </a:endParaRPr>
          </a:p>
        </p:txBody>
      </p:sp>
      <p:sp>
        <p:nvSpPr>
          <p:cNvPr id="2" name="Rectangle 1"/>
          <p:cNvSpPr/>
          <p:nvPr/>
        </p:nvSpPr>
        <p:spPr>
          <a:xfrm>
            <a:off x="5316" y="723900"/>
            <a:ext cx="8757684" cy="1015663"/>
          </a:xfrm>
          <a:prstGeom prst="rect">
            <a:avLst/>
          </a:prstGeom>
        </p:spPr>
        <p:txBody>
          <a:bodyPr wrap="square">
            <a:spAutoFit/>
          </a:bodyPr>
          <a:lstStyle/>
          <a:p>
            <a:r>
              <a:rPr lang="en-US" sz="2400" dirty="0" smtClean="0">
                <a:solidFill>
                  <a:srgbClr val="FF3300"/>
                </a:solidFill>
              </a:rPr>
              <a:t>Resource Payments (Incomes for households)</a:t>
            </a:r>
            <a:endParaRPr lang="en-US" sz="2400" dirty="0">
              <a:solidFill>
                <a:srgbClr val="FF3300"/>
              </a:solidFill>
            </a:endParaRPr>
          </a:p>
          <a:p>
            <a:r>
              <a:rPr lang="en-US" dirty="0" smtClean="0">
                <a:solidFill>
                  <a:srgbClr val="000000"/>
                </a:solidFill>
                <a:cs typeface="Calibri" pitchFamily="34" charset="0"/>
              </a:rPr>
              <a:t>In exchange for their land, labor, capital and entrepreneurship, households receive payments. The payments for the four productive resources (which are costs for firms) </a:t>
            </a:r>
            <a:r>
              <a:rPr lang="en-US" dirty="0" err="1" smtClean="0">
                <a:solidFill>
                  <a:srgbClr val="000000"/>
                </a:solidFill>
                <a:cs typeface="Calibri" pitchFamily="34" charset="0"/>
              </a:rPr>
              <a:t>ar</a:t>
            </a:r>
            <a:r>
              <a:rPr lang="en-US" dirty="0" smtClean="0">
                <a:solidFill>
                  <a:srgbClr val="000000"/>
                </a:solidFill>
                <a:cs typeface="Calibri" pitchFamily="34" charset="0"/>
              </a:rPr>
              <a:t>…</a:t>
            </a:r>
            <a:endParaRPr lang="en-US" sz="2800" dirty="0"/>
          </a:p>
        </p:txBody>
      </p:sp>
    </p:spTree>
    <p:extLst>
      <p:ext uri="{BB962C8B-B14F-4D97-AF65-F5344CB8AC3E}">
        <p14:creationId xmlns:p14="http://schemas.microsoft.com/office/powerpoint/2010/main" val="34109073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648547" y="114300"/>
            <a:ext cx="2047653" cy="492443"/>
          </a:xfrm>
          <a:prstGeom prst="rect">
            <a:avLst/>
          </a:prstGeom>
          <a:noFill/>
        </p:spPr>
        <p:txBody>
          <a:bodyPr vert="horz" wrap="square" rtlCol="0">
            <a:spAutoFit/>
          </a:bodyPr>
          <a:lstStyle/>
          <a:p>
            <a:pPr algn="ctr"/>
            <a:r>
              <a:rPr lang="en-US" sz="1300" i="1" dirty="0" smtClean="0">
                <a:latin typeface="Lucida Sans - 18"/>
              </a:rPr>
              <a:t>Circular Flow Model Video Lesson</a:t>
            </a:r>
            <a:endParaRPr lang="en-US" sz="1300" i="1" dirty="0">
              <a:latin typeface="Lucida Sans - 18"/>
            </a:endParaRPr>
          </a:p>
        </p:txBody>
      </p:sp>
      <p:sp>
        <p:nvSpPr>
          <p:cNvPr id="3" name="Rectangle 2"/>
          <p:cNvSpPr/>
          <p:nvPr/>
        </p:nvSpPr>
        <p:spPr>
          <a:xfrm>
            <a:off x="2514600" y="5048935"/>
            <a:ext cx="4191000" cy="646331"/>
          </a:xfrm>
          <a:prstGeom prst="rect">
            <a:avLst/>
          </a:prstGeom>
        </p:spPr>
        <p:txBody>
          <a:bodyPr wrap="square">
            <a:spAutoFit/>
          </a:bodyPr>
          <a:lstStyle/>
          <a:p>
            <a:pPr algn="ctr" fontAlgn="base"/>
            <a:r>
              <a:rPr lang="en-US" b="1" u="sng" cap="all" dirty="0">
                <a:hlinkClick r:id="rId3" tooltip="The Circular Flow Model of a Market Economy"/>
              </a:rPr>
              <a:t>THE CIRCULAR FLOW MODEL OF A MARKET ECONOMY</a:t>
            </a:r>
            <a:endParaRPr lang="en-US" b="1" cap="all" dirty="0"/>
          </a:p>
        </p:txBody>
      </p:sp>
      <p:pic>
        <p:nvPicPr>
          <p:cNvPr id="4" name="_PKH2wtDT3E?version=3&amp;hl=en_US&amp;rel=0"/>
          <p:cNvPicPr>
            <a:picLocks noRot="1" noChangeAspect="1"/>
          </p:cNvPicPr>
          <p:nvPr>
            <a:videoFile r:link="rId1"/>
          </p:nvPr>
        </p:nvPicPr>
        <p:blipFill>
          <a:blip r:embed="rId4"/>
          <a:stretch>
            <a:fillRect/>
          </a:stretch>
        </p:blipFill>
        <p:spPr>
          <a:xfrm>
            <a:off x="0" y="723900"/>
            <a:ext cx="9144000" cy="4286250"/>
          </a:xfrm>
          <a:prstGeom prst="rect">
            <a:avLst/>
          </a:prstGeom>
        </p:spPr>
      </p:pic>
    </p:spTree>
    <p:extLst>
      <p:ext uri="{BB962C8B-B14F-4D97-AF65-F5344CB8AC3E}">
        <p14:creationId xmlns:p14="http://schemas.microsoft.com/office/powerpoint/2010/main" val="373894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800" y="1924229"/>
            <a:ext cx="8940800" cy="2062103"/>
          </a:xfrm>
          <a:prstGeom prst="rect">
            <a:avLst/>
          </a:prstGeom>
          <a:noFill/>
        </p:spPr>
        <p:txBody>
          <a:bodyPr vert="horz" wrap="square" rtlCol="0">
            <a:spAutoFit/>
          </a:bodyPr>
          <a:lstStyle/>
          <a:p>
            <a:r>
              <a:rPr lang="en-US" sz="1600" b="1" dirty="0" smtClean="0">
                <a:solidFill>
                  <a:srgbClr val="0000CC"/>
                </a:solidFill>
                <a:latin typeface="Calibri" pitchFamily="34" charset="0"/>
                <a:cs typeface="Calibri" pitchFamily="34" charset="0"/>
              </a:rPr>
              <a:t>Examples of how prices allocate resources: </a:t>
            </a:r>
            <a:r>
              <a:rPr lang="en-US" sz="1600" dirty="0" smtClean="0">
                <a:latin typeface="Calibri" pitchFamily="34" charset="0"/>
                <a:cs typeface="Calibri" pitchFamily="34" charset="0"/>
              </a:rPr>
              <a:t>Imagine </a:t>
            </a:r>
            <a:r>
              <a:rPr lang="en-US" sz="1600" dirty="0">
                <a:latin typeface="Calibri" pitchFamily="34" charset="0"/>
                <a:cs typeface="Calibri" pitchFamily="34" charset="0"/>
              </a:rPr>
              <a:t>a city with two types of street food, hot dogs and kebabs. How would price assure </a:t>
            </a:r>
            <a:r>
              <a:rPr lang="en-US" sz="1600" dirty="0" smtClean="0">
                <a:latin typeface="Calibri" pitchFamily="34" charset="0"/>
                <a:cs typeface="Calibri" pitchFamily="34" charset="0"/>
              </a:rPr>
              <a:t>that the right amount of these two foods is produced based on consumer demand.</a:t>
            </a:r>
            <a:endParaRPr lang="en-US" sz="1600" dirty="0">
              <a:latin typeface="Calibri" pitchFamily="34" charset="0"/>
              <a:cs typeface="Calibri" pitchFamily="34" charset="0"/>
            </a:endParaRPr>
          </a:p>
          <a:p>
            <a:r>
              <a:rPr lang="en-US" sz="1600" dirty="0" smtClean="0">
                <a:latin typeface="Calibri" pitchFamily="34" charset="0"/>
                <a:cs typeface="Calibri" pitchFamily="34" charset="0"/>
              </a:rPr>
              <a:t>At present, </a:t>
            </a:r>
            <a:endParaRPr lang="en-US" sz="1600" dirty="0">
              <a:latin typeface="Calibri" pitchFamily="34" charset="0"/>
              <a:cs typeface="Calibri" pitchFamily="34" charset="0"/>
            </a:endParaRPr>
          </a:p>
          <a:p>
            <a:pPr marL="285750" indent="-285750">
              <a:buFont typeface="Arial" pitchFamily="34" charset="0"/>
              <a:buChar char="•"/>
            </a:pPr>
            <a:r>
              <a:rPr lang="en-US" sz="1600" dirty="0" smtClean="0">
                <a:latin typeface="Calibri" pitchFamily="34" charset="0"/>
                <a:cs typeface="Calibri" pitchFamily="34" charset="0"/>
              </a:rPr>
              <a:t>The price of a hot dog is $2</a:t>
            </a:r>
          </a:p>
          <a:p>
            <a:pPr marL="285750" indent="-285750">
              <a:buFont typeface="Arial" pitchFamily="34" charset="0"/>
              <a:buChar char="•"/>
            </a:pPr>
            <a:r>
              <a:rPr lang="en-US" sz="1600" dirty="0" smtClean="0">
                <a:latin typeface="Calibri" pitchFamily="34" charset="0"/>
                <a:cs typeface="Calibri" pitchFamily="34" charset="0"/>
              </a:rPr>
              <a:t>The price of a kebab is $3</a:t>
            </a:r>
          </a:p>
          <a:p>
            <a:r>
              <a:rPr lang="en-US" sz="1600" dirty="0">
                <a:latin typeface="Calibri" pitchFamily="34" charset="0"/>
                <a:cs typeface="Calibri" pitchFamily="34" charset="0"/>
              </a:rPr>
              <a:t>Due to a report on the negative effects of hot dogs on health, consumers now demand more kebabs. How will each of the two systems assure that the increased demand for kebabs is met</a:t>
            </a:r>
            <a:r>
              <a:rPr lang="en-US" sz="1600" dirty="0" smtClean="0">
                <a:latin typeface="Calibri" pitchFamily="34" charset="0"/>
                <a:cs typeface="Calibri" pitchFamily="34" charset="0"/>
              </a:rPr>
              <a:t>?</a:t>
            </a:r>
          </a:p>
        </p:txBody>
      </p:sp>
      <p:pic>
        <p:nvPicPr>
          <p:cNvPr id="2" name="Picture 1" descr="clipboard(2).png"/>
          <p:cNvPicPr>
            <a:picLocks/>
          </p:cNvPicPr>
          <p:nvPr/>
        </p:nvPicPr>
        <p:blipFill>
          <a:blip r:embed="rId2" cstate="print"/>
          <a:stretch>
            <a:fillRect/>
          </a:stretch>
        </p:blipFill>
        <p:spPr>
          <a:xfrm>
            <a:off x="5486401" y="4478776"/>
            <a:ext cx="1376914" cy="1236226"/>
          </a:xfrm>
          <a:prstGeom prst="rect">
            <a:avLst/>
          </a:prstGeom>
          <a:solidFill>
            <a:scrgbClr r="0" g="0" b="0">
              <a:alpha val="0"/>
            </a:scrgbClr>
          </a:solidFill>
        </p:spPr>
      </p:pic>
      <p:sp>
        <p:nvSpPr>
          <p:cNvPr id="3" name="TextBox 2"/>
          <p:cNvSpPr txBox="1"/>
          <p:nvPr/>
        </p:nvSpPr>
        <p:spPr>
          <a:xfrm>
            <a:off x="0" y="723902"/>
            <a:ext cx="8991600" cy="1200329"/>
          </a:xfrm>
          <a:prstGeom prst="rect">
            <a:avLst/>
          </a:prstGeom>
          <a:noFill/>
        </p:spPr>
        <p:txBody>
          <a:bodyPr vert="horz" wrap="square" rtlCol="0">
            <a:spAutoFit/>
          </a:bodyPr>
          <a:lstStyle/>
          <a:p>
            <a:r>
              <a:rPr lang="en-US" sz="2400" dirty="0" smtClean="0">
                <a:solidFill>
                  <a:srgbClr val="FF0000"/>
                </a:solidFill>
                <a:latin typeface="Calibri" pitchFamily="34" charset="0"/>
                <a:cs typeface="Calibri" pitchFamily="34" charset="0"/>
              </a:rPr>
              <a:t>The Price Mechanism</a:t>
            </a:r>
          </a:p>
          <a:p>
            <a:r>
              <a:rPr lang="en-US" sz="1600" dirty="0" smtClean="0">
                <a:latin typeface="Calibri" pitchFamily="34" charset="0"/>
                <a:cs typeface="Calibri" pitchFamily="34" charset="0"/>
              </a:rPr>
              <a:t>Prices are how resources are allocated between competing interests in a market economy. Without tradition or command determining the allocation of resources, prices send the signals to producers and consumers regarding what should be produced, how it should be produced, and for whom. </a:t>
            </a:r>
          </a:p>
        </p:txBody>
      </p:sp>
      <p:pic>
        <p:nvPicPr>
          <p:cNvPr id="5" name="Picture 4" descr="clipboard(4).png"/>
          <p:cNvPicPr>
            <a:picLocks/>
          </p:cNvPicPr>
          <p:nvPr/>
        </p:nvPicPr>
        <p:blipFill>
          <a:blip r:embed="rId3" cstate="print"/>
          <a:stretch>
            <a:fillRect/>
          </a:stretch>
        </p:blipFill>
        <p:spPr>
          <a:xfrm>
            <a:off x="6863314" y="4491875"/>
            <a:ext cx="2286002" cy="1250448"/>
          </a:xfrm>
          <a:prstGeom prst="rect">
            <a:avLst/>
          </a:prstGeom>
          <a:solidFill>
            <a:scrgbClr r="0" g="0" b="0">
              <a:alpha val="0"/>
            </a:scrgbClr>
          </a:solidFill>
        </p:spPr>
      </p:pic>
      <p:sp>
        <p:nvSpPr>
          <p:cNvPr id="7" name="TextBox 6"/>
          <p:cNvSpPr txBox="1"/>
          <p:nvPr/>
        </p:nvSpPr>
        <p:spPr>
          <a:xfrm>
            <a:off x="4572000" y="202912"/>
            <a:ext cx="3810000" cy="307777"/>
          </a:xfrm>
          <a:prstGeom prst="rect">
            <a:avLst/>
          </a:prstGeom>
          <a:noFill/>
        </p:spPr>
        <p:txBody>
          <a:bodyPr vert="horz" wrap="square" rtlCol="0">
            <a:spAutoFit/>
          </a:bodyPr>
          <a:lstStyle/>
          <a:p>
            <a:pPr algn="ctr"/>
            <a:r>
              <a:rPr lang="en-US" sz="1400" i="1" dirty="0" smtClean="0">
                <a:latin typeface="Lucida Sans - 18"/>
              </a:rPr>
              <a:t>The Price Mechanism</a:t>
            </a:r>
            <a:endParaRPr lang="en-US" sz="1400" i="1" dirty="0">
              <a:latin typeface="Lucida Sans - 18"/>
            </a:endParaRPr>
          </a:p>
        </p:txBody>
      </p:sp>
      <p:sp>
        <p:nvSpPr>
          <p:cNvPr id="12" name="Rectangle 11"/>
          <p:cNvSpPr/>
          <p:nvPr/>
        </p:nvSpPr>
        <p:spPr>
          <a:xfrm>
            <a:off x="50801" y="4019762"/>
            <a:ext cx="5435601" cy="1723549"/>
          </a:xfrm>
          <a:prstGeom prst="rect">
            <a:avLst/>
          </a:prstGeom>
        </p:spPr>
        <p:txBody>
          <a:bodyPr wrap="square">
            <a:spAutoFit/>
          </a:bodyPr>
          <a:lstStyle/>
          <a:p>
            <a:r>
              <a:rPr lang="en-US" b="1" dirty="0">
                <a:solidFill>
                  <a:srgbClr val="FF0000"/>
                </a:solidFill>
                <a:latin typeface="Calibri" pitchFamily="34" charset="0"/>
                <a:cs typeface="Calibri" pitchFamily="34" charset="0"/>
              </a:rPr>
              <a:t>Prices are signals from buyers to sellers! </a:t>
            </a:r>
            <a:endParaRPr lang="en-US" b="1" dirty="0" smtClean="0">
              <a:solidFill>
                <a:srgbClr val="FF0000"/>
              </a:solidFill>
              <a:latin typeface="Calibri" pitchFamily="34" charset="0"/>
              <a:cs typeface="Calibri" pitchFamily="34" charset="0"/>
            </a:endParaRPr>
          </a:p>
          <a:p>
            <a:r>
              <a:rPr lang="en-US" sz="1600" dirty="0" smtClean="0">
                <a:latin typeface="Calibri" pitchFamily="34" charset="0"/>
                <a:cs typeface="Calibri" pitchFamily="34" charset="0"/>
              </a:rPr>
              <a:t>As </a:t>
            </a:r>
            <a:r>
              <a:rPr lang="en-US" sz="1600" dirty="0">
                <a:latin typeface="Calibri" pitchFamily="34" charset="0"/>
                <a:cs typeface="Calibri" pitchFamily="34" charset="0"/>
              </a:rPr>
              <a:t>the demand for </a:t>
            </a:r>
            <a:r>
              <a:rPr lang="en-US" sz="1600" dirty="0" smtClean="0">
                <a:latin typeface="Calibri" pitchFamily="34" charset="0"/>
                <a:cs typeface="Calibri" pitchFamily="34" charset="0"/>
              </a:rPr>
              <a:t>kebabs rises, they will become more scarce, causing the price to rise. Sellers will realize there are more profits in kebabs and hot dog vendors will switch to kebabs. </a:t>
            </a:r>
            <a:endParaRPr lang="en-US" sz="1600" b="1" dirty="0">
              <a:latin typeface="Calibri" pitchFamily="34" charset="0"/>
              <a:cs typeface="Calibri" pitchFamily="34" charset="0"/>
            </a:endParaRPr>
          </a:p>
          <a:p>
            <a:pPr algn="ctr"/>
            <a:r>
              <a:rPr lang="en-US" sz="2000" i="1" dirty="0" smtClean="0">
                <a:solidFill>
                  <a:srgbClr val="FF0000"/>
                </a:solidFill>
                <a:latin typeface="Calibri" pitchFamily="34" charset="0"/>
                <a:cs typeface="Calibri" pitchFamily="34" charset="0"/>
              </a:rPr>
              <a:t>The price mechanism led to a reallocation of resources!</a:t>
            </a:r>
            <a:endParaRPr lang="en-US" sz="2000" i="1" dirty="0">
              <a:solidFill>
                <a:srgbClr val="FF0000"/>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noChangeAspect="1"/>
          </p:cNvGrpSpPr>
          <p:nvPr/>
        </p:nvGrpSpPr>
        <p:grpSpPr>
          <a:xfrm>
            <a:off x="680621" y="1350016"/>
            <a:ext cx="8006181" cy="4301486"/>
            <a:chOff x="586866" y="1221613"/>
            <a:chExt cx="8865617" cy="6245352"/>
          </a:xfrm>
        </p:grpSpPr>
        <p:grpSp>
          <p:nvGrpSpPr>
            <p:cNvPr id="3" name="Group 5"/>
            <p:cNvGrpSpPr/>
            <p:nvPr/>
          </p:nvGrpSpPr>
          <p:grpSpPr>
            <a:xfrm>
              <a:off x="586866" y="1702435"/>
              <a:ext cx="2477899" cy="3942080"/>
              <a:chOff x="586866" y="1702435"/>
              <a:chExt cx="2477899" cy="3942080"/>
            </a:xfrm>
          </p:grpSpPr>
          <p:pic>
            <p:nvPicPr>
              <p:cNvPr id="27" name="Picture 1" descr="clipboard(5).png"/>
              <p:cNvPicPr>
                <a:picLocks/>
              </p:cNvPicPr>
              <p:nvPr/>
            </p:nvPicPr>
            <p:blipFill>
              <a:blip r:embed="rId2" cstate="print"/>
              <a:stretch>
                <a:fillRect/>
              </a:stretch>
            </p:blipFill>
            <p:spPr>
              <a:xfrm>
                <a:off x="586866" y="2932938"/>
                <a:ext cx="1994027" cy="2711577"/>
              </a:xfrm>
              <a:prstGeom prst="rect">
                <a:avLst/>
              </a:prstGeom>
              <a:solidFill>
                <a:scrgbClr r="0" g="0" b="0">
                  <a:alpha val="0"/>
                </a:scrgbClr>
              </a:solidFill>
            </p:spPr>
          </p:pic>
          <p:grpSp>
            <p:nvGrpSpPr>
              <p:cNvPr id="28" name="Group 4"/>
              <p:cNvGrpSpPr/>
              <p:nvPr/>
            </p:nvGrpSpPr>
            <p:grpSpPr>
              <a:xfrm>
                <a:off x="655701" y="1702435"/>
                <a:ext cx="2409064" cy="1991742"/>
                <a:chOff x="655701" y="1702435"/>
                <a:chExt cx="2409064" cy="1991742"/>
              </a:xfrm>
            </p:grpSpPr>
            <p:sp>
              <p:nvSpPr>
                <p:cNvPr id="29" name="Freeform 2"/>
                <p:cNvSpPr/>
                <p:nvPr/>
              </p:nvSpPr>
              <p:spPr>
                <a:xfrm>
                  <a:off x="655701" y="1702435"/>
                  <a:ext cx="2409064" cy="1991742"/>
                </a:xfrm>
                <a:custGeom>
                  <a:avLst/>
                  <a:gdLst/>
                  <a:ahLst/>
                  <a:cxnLst/>
                  <a:rect l="0" t="0" r="0" b="0"/>
                  <a:pathLst>
                    <a:path w="2409064" h="1991742">
                      <a:moveTo>
                        <a:pt x="88772" y="383794"/>
                      </a:moveTo>
                      <a:lnTo>
                        <a:pt x="164591" y="303403"/>
                      </a:lnTo>
                      <a:lnTo>
                        <a:pt x="275971" y="227584"/>
                      </a:lnTo>
                      <a:lnTo>
                        <a:pt x="429768" y="149606"/>
                      </a:lnTo>
                      <a:lnTo>
                        <a:pt x="614934" y="89026"/>
                      </a:lnTo>
                      <a:lnTo>
                        <a:pt x="785368" y="50545"/>
                      </a:lnTo>
                      <a:lnTo>
                        <a:pt x="993013" y="17779"/>
                      </a:lnTo>
                      <a:lnTo>
                        <a:pt x="1207007" y="1142"/>
                      </a:lnTo>
                      <a:lnTo>
                        <a:pt x="1378838" y="0"/>
                      </a:lnTo>
                      <a:lnTo>
                        <a:pt x="1599691" y="9525"/>
                      </a:lnTo>
                      <a:lnTo>
                        <a:pt x="1760981" y="37210"/>
                      </a:lnTo>
                      <a:lnTo>
                        <a:pt x="1947418" y="87375"/>
                      </a:lnTo>
                      <a:lnTo>
                        <a:pt x="2133600" y="179578"/>
                      </a:lnTo>
                      <a:lnTo>
                        <a:pt x="2220468" y="243713"/>
                      </a:lnTo>
                      <a:lnTo>
                        <a:pt x="2289809" y="310895"/>
                      </a:lnTo>
                      <a:lnTo>
                        <a:pt x="2345054" y="389382"/>
                      </a:lnTo>
                      <a:lnTo>
                        <a:pt x="2386584" y="479044"/>
                      </a:lnTo>
                      <a:lnTo>
                        <a:pt x="2409063" y="603757"/>
                      </a:lnTo>
                      <a:lnTo>
                        <a:pt x="2403221" y="706247"/>
                      </a:lnTo>
                      <a:lnTo>
                        <a:pt x="2370328" y="829182"/>
                      </a:lnTo>
                      <a:lnTo>
                        <a:pt x="2316734" y="918337"/>
                      </a:lnTo>
                      <a:lnTo>
                        <a:pt x="2249804" y="995044"/>
                      </a:lnTo>
                      <a:lnTo>
                        <a:pt x="2175001" y="1056385"/>
                      </a:lnTo>
                      <a:lnTo>
                        <a:pt x="2071497" y="1124076"/>
                      </a:lnTo>
                      <a:lnTo>
                        <a:pt x="1942972" y="1169923"/>
                      </a:lnTo>
                      <a:lnTo>
                        <a:pt x="1810131" y="1197229"/>
                      </a:lnTo>
                      <a:lnTo>
                        <a:pt x="1665224" y="1207642"/>
                      </a:lnTo>
                      <a:lnTo>
                        <a:pt x="1669541" y="1317879"/>
                      </a:lnTo>
                      <a:lnTo>
                        <a:pt x="1640713" y="1429892"/>
                      </a:lnTo>
                      <a:lnTo>
                        <a:pt x="1590801" y="1553336"/>
                      </a:lnTo>
                      <a:lnTo>
                        <a:pt x="1521459" y="1658493"/>
                      </a:lnTo>
                      <a:lnTo>
                        <a:pt x="1415160" y="1786762"/>
                      </a:lnTo>
                      <a:lnTo>
                        <a:pt x="1332610" y="1859915"/>
                      </a:lnTo>
                      <a:lnTo>
                        <a:pt x="1231391" y="1929892"/>
                      </a:lnTo>
                      <a:lnTo>
                        <a:pt x="1113790" y="1991741"/>
                      </a:lnTo>
                      <a:lnTo>
                        <a:pt x="1223009" y="1852803"/>
                      </a:lnTo>
                      <a:lnTo>
                        <a:pt x="1344549" y="1671193"/>
                      </a:lnTo>
                      <a:lnTo>
                        <a:pt x="1390141" y="1568704"/>
                      </a:lnTo>
                      <a:lnTo>
                        <a:pt x="1417954" y="1460626"/>
                      </a:lnTo>
                      <a:lnTo>
                        <a:pt x="1421384" y="1372107"/>
                      </a:lnTo>
                      <a:lnTo>
                        <a:pt x="1403857" y="1293748"/>
                      </a:lnTo>
                      <a:lnTo>
                        <a:pt x="1366647" y="1208278"/>
                      </a:lnTo>
                      <a:lnTo>
                        <a:pt x="1117981" y="1198753"/>
                      </a:lnTo>
                      <a:lnTo>
                        <a:pt x="924179" y="1180591"/>
                      </a:lnTo>
                      <a:lnTo>
                        <a:pt x="738504" y="1151382"/>
                      </a:lnTo>
                      <a:lnTo>
                        <a:pt x="608202" y="1120013"/>
                      </a:lnTo>
                      <a:lnTo>
                        <a:pt x="464946" y="1073022"/>
                      </a:lnTo>
                      <a:lnTo>
                        <a:pt x="354584" y="1032256"/>
                      </a:lnTo>
                      <a:lnTo>
                        <a:pt x="232918" y="963422"/>
                      </a:lnTo>
                      <a:lnTo>
                        <a:pt x="106933" y="858519"/>
                      </a:lnTo>
                      <a:lnTo>
                        <a:pt x="59054" y="809370"/>
                      </a:lnTo>
                      <a:lnTo>
                        <a:pt x="24003" y="754507"/>
                      </a:lnTo>
                      <a:lnTo>
                        <a:pt x="0" y="685672"/>
                      </a:lnTo>
                      <a:lnTo>
                        <a:pt x="2412" y="598678"/>
                      </a:lnTo>
                      <a:lnTo>
                        <a:pt x="8382" y="532129"/>
                      </a:lnTo>
                      <a:lnTo>
                        <a:pt x="43053" y="452247"/>
                      </a:lnTo>
                      <a:close/>
                    </a:path>
                  </a:pathLst>
                </a:custGeom>
                <a:solidFill>
                  <a:schemeClr val="accent6">
                    <a:lumMod val="40000"/>
                    <a:lumOff val="60000"/>
                    <a:alpha val="60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3"/>
                <p:cNvSpPr txBox="1"/>
                <p:nvPr/>
              </p:nvSpPr>
              <p:spPr>
                <a:xfrm>
                  <a:off x="840006" y="1935205"/>
                  <a:ext cx="2062460" cy="670294"/>
                </a:xfrm>
                <a:prstGeom prst="rect">
                  <a:avLst/>
                </a:prstGeom>
                <a:noFill/>
              </p:spPr>
              <p:txBody>
                <a:bodyPr vert="horz" wrap="square" rtlCol="0">
                  <a:spAutoFit/>
                </a:bodyPr>
                <a:lstStyle/>
                <a:p>
                  <a:r>
                    <a:rPr lang="en-US" sz="1200" dirty="0" smtClean="0">
                      <a:solidFill>
                        <a:srgbClr val="000000"/>
                      </a:solidFill>
                      <a:latin typeface="Lucida Sans - 18"/>
                    </a:rPr>
                    <a:t>If only they'd make more </a:t>
                  </a:r>
                  <a:r>
                    <a:rPr lang="en-US" sz="1200" i="1" dirty="0" smtClean="0">
                      <a:solidFill>
                        <a:srgbClr val="000000"/>
                      </a:solidFill>
                      <a:latin typeface="Lucida Sans - 18"/>
                    </a:rPr>
                    <a:t>brown leather handbags</a:t>
                  </a:r>
                  <a:r>
                    <a:rPr lang="en-US" sz="1200" dirty="0" smtClean="0">
                      <a:solidFill>
                        <a:srgbClr val="000000"/>
                      </a:solidFill>
                      <a:latin typeface="Lucida Sans - 18"/>
                    </a:rPr>
                    <a:t>!</a:t>
                  </a:r>
                  <a:endParaRPr lang="en-US" sz="1200" dirty="0">
                    <a:solidFill>
                      <a:srgbClr val="000000"/>
                    </a:solidFill>
                    <a:latin typeface="Lucida Sans - 18"/>
                  </a:endParaRPr>
                </a:p>
              </p:txBody>
            </p:sp>
          </p:grpSp>
        </p:grpSp>
        <p:pic>
          <p:nvPicPr>
            <p:cNvPr id="4" name="Picture 3" descr="clipboard(6).png"/>
            <p:cNvPicPr>
              <a:picLocks/>
            </p:cNvPicPr>
            <p:nvPr/>
          </p:nvPicPr>
          <p:blipFill>
            <a:blip r:embed="rId3" cstate="print"/>
            <a:stretch>
              <a:fillRect/>
            </a:stretch>
          </p:blipFill>
          <p:spPr>
            <a:xfrm>
              <a:off x="5772022" y="3098926"/>
              <a:ext cx="2816732" cy="1678813"/>
            </a:xfrm>
            <a:prstGeom prst="rect">
              <a:avLst/>
            </a:prstGeom>
            <a:solidFill>
              <a:scrgbClr r="0" g="0" b="0">
                <a:alpha val="0"/>
              </a:scrgbClr>
            </a:solidFill>
          </p:spPr>
        </p:pic>
        <p:grpSp>
          <p:nvGrpSpPr>
            <p:cNvPr id="5" name="Group 9"/>
            <p:cNvGrpSpPr/>
            <p:nvPr/>
          </p:nvGrpSpPr>
          <p:grpSpPr>
            <a:xfrm>
              <a:off x="2953595" y="2080132"/>
              <a:ext cx="2527300" cy="1582548"/>
              <a:chOff x="2953595" y="2080132"/>
              <a:chExt cx="2527300" cy="1582548"/>
            </a:xfrm>
          </p:grpSpPr>
          <p:sp>
            <p:nvSpPr>
              <p:cNvPr id="25" name="Freeform 7"/>
              <p:cNvSpPr/>
              <p:nvPr/>
            </p:nvSpPr>
            <p:spPr>
              <a:xfrm rot="5400000">
                <a:off x="3423442" y="1689607"/>
                <a:ext cx="1582548" cy="2363598"/>
              </a:xfrm>
              <a:custGeom>
                <a:avLst/>
                <a:gdLst/>
                <a:ahLst/>
                <a:cxnLst/>
                <a:rect l="0" t="0" r="0" b="0"/>
                <a:pathLst>
                  <a:path w="1582548" h="2363598">
                    <a:moveTo>
                      <a:pt x="1582547" y="984378"/>
                    </a:moveTo>
                    <a:lnTo>
                      <a:pt x="1186942" y="984378"/>
                    </a:lnTo>
                    <a:lnTo>
                      <a:pt x="1186942" y="2363597"/>
                    </a:lnTo>
                    <a:lnTo>
                      <a:pt x="395605" y="2363597"/>
                    </a:lnTo>
                    <a:lnTo>
                      <a:pt x="395605" y="984378"/>
                    </a:lnTo>
                    <a:lnTo>
                      <a:pt x="0" y="984378"/>
                    </a:lnTo>
                    <a:lnTo>
                      <a:pt x="791337" y="0"/>
                    </a:lnTo>
                    <a:close/>
                  </a:path>
                </a:pathLst>
              </a:custGeom>
              <a:solidFill>
                <a:schemeClr val="accent2">
                  <a:lumMod val="60000"/>
                  <a:lumOff val="40000"/>
                  <a:alpha val="63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8"/>
              <p:cNvSpPr txBox="1"/>
              <p:nvPr/>
            </p:nvSpPr>
            <p:spPr>
              <a:xfrm>
                <a:off x="2953595" y="2540000"/>
                <a:ext cx="2527300" cy="625607"/>
              </a:xfrm>
              <a:prstGeom prst="rect">
                <a:avLst/>
              </a:prstGeom>
              <a:noFill/>
            </p:spPr>
            <p:txBody>
              <a:bodyPr vert="horz" wrap="square" rtlCol="0">
                <a:spAutoFit/>
              </a:bodyPr>
              <a:lstStyle/>
              <a:p>
                <a:pPr algn="ctr"/>
                <a:r>
                  <a:rPr lang="en-US" sz="1100" dirty="0" smtClean="0">
                    <a:solidFill>
                      <a:srgbClr val="000000"/>
                    </a:solidFill>
                    <a:latin typeface="Lucida Sans - 18"/>
                  </a:rPr>
                  <a:t>Price of brown bags rises, other colors must get cheaper to sell</a:t>
                </a:r>
                <a:endParaRPr lang="en-US" sz="1100" dirty="0">
                  <a:solidFill>
                    <a:srgbClr val="000000"/>
                  </a:solidFill>
                  <a:latin typeface="Lucida Sans - 18"/>
                </a:endParaRPr>
              </a:p>
            </p:txBody>
          </p:sp>
        </p:grpSp>
        <p:grpSp>
          <p:nvGrpSpPr>
            <p:cNvPr id="6" name="Group 12"/>
            <p:cNvGrpSpPr/>
            <p:nvPr/>
          </p:nvGrpSpPr>
          <p:grpSpPr>
            <a:xfrm>
              <a:off x="2882709" y="3466401"/>
              <a:ext cx="2399413" cy="1607313"/>
              <a:chOff x="2882709" y="3466401"/>
              <a:chExt cx="2399413" cy="1607313"/>
            </a:xfrm>
          </p:grpSpPr>
          <p:sp>
            <p:nvSpPr>
              <p:cNvPr id="23" name="Freeform 10"/>
              <p:cNvSpPr/>
              <p:nvPr/>
            </p:nvSpPr>
            <p:spPr>
              <a:xfrm rot="16200000">
                <a:off x="3278759" y="3070351"/>
                <a:ext cx="1607313" cy="2399413"/>
              </a:xfrm>
              <a:custGeom>
                <a:avLst/>
                <a:gdLst/>
                <a:ahLst/>
                <a:cxnLst/>
                <a:rect l="0" t="0" r="0" b="0"/>
                <a:pathLst>
                  <a:path w="1607313" h="2399413">
                    <a:moveTo>
                      <a:pt x="1607312" y="999364"/>
                    </a:moveTo>
                    <a:lnTo>
                      <a:pt x="1205483" y="999364"/>
                    </a:lnTo>
                    <a:lnTo>
                      <a:pt x="1205483" y="2399412"/>
                    </a:lnTo>
                    <a:lnTo>
                      <a:pt x="401827" y="2399412"/>
                    </a:lnTo>
                    <a:lnTo>
                      <a:pt x="401827" y="999364"/>
                    </a:lnTo>
                    <a:lnTo>
                      <a:pt x="0" y="999364"/>
                    </a:lnTo>
                    <a:lnTo>
                      <a:pt x="803782" y="0"/>
                    </a:lnTo>
                    <a:close/>
                  </a:path>
                </a:pathLst>
              </a:custGeom>
              <a:solidFill>
                <a:schemeClr val="bg1">
                  <a:lumMod val="85000"/>
                  <a:alpha val="40000"/>
                </a:schemeClr>
              </a:solidFill>
              <a:ln w="38100" cap="flat" cmpd="sng" algn="ctr">
                <a:solidFill>
                  <a:schemeClr val="bg1">
                    <a:lumMod val="6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11"/>
              <p:cNvSpPr txBox="1"/>
              <p:nvPr/>
            </p:nvSpPr>
            <p:spPr>
              <a:xfrm>
                <a:off x="3118260" y="3871321"/>
                <a:ext cx="2119915" cy="670294"/>
              </a:xfrm>
              <a:prstGeom prst="rect">
                <a:avLst/>
              </a:prstGeom>
              <a:noFill/>
            </p:spPr>
            <p:txBody>
              <a:bodyPr vert="horz" wrap="square" rtlCol="0">
                <a:spAutoFit/>
              </a:bodyPr>
              <a:lstStyle/>
              <a:p>
                <a:r>
                  <a:rPr lang="en-US" sz="1200" dirty="0" smtClean="0">
                    <a:solidFill>
                      <a:srgbClr val="000000"/>
                    </a:solidFill>
                    <a:latin typeface="Lucida Sans - 18"/>
                  </a:rPr>
                  <a:t>More brown bags are made available to buyers</a:t>
                </a:r>
                <a:endParaRPr lang="en-US" sz="1200" dirty="0">
                  <a:solidFill>
                    <a:srgbClr val="000000"/>
                  </a:solidFill>
                  <a:latin typeface="Lucida Sans - 18"/>
                </a:endParaRPr>
              </a:p>
            </p:txBody>
          </p:sp>
        </p:grpSp>
        <p:grpSp>
          <p:nvGrpSpPr>
            <p:cNvPr id="7" name="Group 15"/>
            <p:cNvGrpSpPr/>
            <p:nvPr/>
          </p:nvGrpSpPr>
          <p:grpSpPr>
            <a:xfrm>
              <a:off x="4905883" y="1456182"/>
              <a:ext cx="2107438" cy="1734439"/>
              <a:chOff x="4905883" y="1456182"/>
              <a:chExt cx="2107438" cy="1734439"/>
            </a:xfrm>
          </p:grpSpPr>
          <p:sp>
            <p:nvSpPr>
              <p:cNvPr id="21" name="Freeform 20"/>
              <p:cNvSpPr/>
              <p:nvPr/>
            </p:nvSpPr>
            <p:spPr>
              <a:xfrm flipH="1">
                <a:off x="4905883" y="1456182"/>
                <a:ext cx="2107438" cy="1734439"/>
              </a:xfrm>
              <a:custGeom>
                <a:avLst/>
                <a:gdLst/>
                <a:ahLst/>
                <a:cxnLst/>
                <a:rect l="0" t="0" r="0" b="0"/>
                <a:pathLst>
                  <a:path w="2107438" h="1734439">
                    <a:moveTo>
                      <a:pt x="77851" y="334137"/>
                    </a:moveTo>
                    <a:lnTo>
                      <a:pt x="144018" y="264160"/>
                    </a:lnTo>
                    <a:lnTo>
                      <a:pt x="241426" y="198119"/>
                    </a:lnTo>
                    <a:lnTo>
                      <a:pt x="376046" y="130175"/>
                    </a:lnTo>
                    <a:lnTo>
                      <a:pt x="538099" y="77470"/>
                    </a:lnTo>
                    <a:lnTo>
                      <a:pt x="687196" y="44068"/>
                    </a:lnTo>
                    <a:lnTo>
                      <a:pt x="868680" y="15493"/>
                    </a:lnTo>
                    <a:lnTo>
                      <a:pt x="1056005" y="1015"/>
                    </a:lnTo>
                    <a:lnTo>
                      <a:pt x="1206245" y="0"/>
                    </a:lnTo>
                    <a:lnTo>
                      <a:pt x="1399413" y="8128"/>
                    </a:lnTo>
                    <a:lnTo>
                      <a:pt x="1540509" y="32384"/>
                    </a:lnTo>
                    <a:lnTo>
                      <a:pt x="1703705" y="76200"/>
                    </a:lnTo>
                    <a:lnTo>
                      <a:pt x="1866392" y="156337"/>
                    </a:lnTo>
                    <a:lnTo>
                      <a:pt x="1942464" y="212216"/>
                    </a:lnTo>
                    <a:lnTo>
                      <a:pt x="2003171" y="270763"/>
                    </a:lnTo>
                    <a:lnTo>
                      <a:pt x="2051558" y="338963"/>
                    </a:lnTo>
                    <a:lnTo>
                      <a:pt x="2087752" y="417194"/>
                    </a:lnTo>
                    <a:lnTo>
                      <a:pt x="2107437" y="525779"/>
                    </a:lnTo>
                    <a:lnTo>
                      <a:pt x="2102358" y="614934"/>
                    </a:lnTo>
                    <a:lnTo>
                      <a:pt x="2073656" y="722122"/>
                    </a:lnTo>
                    <a:lnTo>
                      <a:pt x="2026793" y="799591"/>
                    </a:lnTo>
                    <a:lnTo>
                      <a:pt x="1968119" y="866520"/>
                    </a:lnTo>
                    <a:lnTo>
                      <a:pt x="1902840" y="919860"/>
                    </a:lnTo>
                    <a:lnTo>
                      <a:pt x="1812162" y="978788"/>
                    </a:lnTo>
                    <a:lnTo>
                      <a:pt x="1699895" y="1018666"/>
                    </a:lnTo>
                    <a:lnTo>
                      <a:pt x="1583689" y="1042416"/>
                    </a:lnTo>
                    <a:lnTo>
                      <a:pt x="1456817" y="1051560"/>
                    </a:lnTo>
                    <a:lnTo>
                      <a:pt x="1460626" y="1147572"/>
                    </a:lnTo>
                    <a:lnTo>
                      <a:pt x="1435481" y="1245107"/>
                    </a:lnTo>
                    <a:lnTo>
                      <a:pt x="1391793" y="1352550"/>
                    </a:lnTo>
                    <a:lnTo>
                      <a:pt x="1331213" y="1444244"/>
                    </a:lnTo>
                    <a:lnTo>
                      <a:pt x="1237995" y="1555876"/>
                    </a:lnTo>
                    <a:lnTo>
                      <a:pt x="1165732" y="1619631"/>
                    </a:lnTo>
                    <a:lnTo>
                      <a:pt x="1077340" y="1680591"/>
                    </a:lnTo>
                    <a:lnTo>
                      <a:pt x="974344" y="1734438"/>
                    </a:lnTo>
                    <a:lnTo>
                      <a:pt x="1070101" y="1613407"/>
                    </a:lnTo>
                    <a:lnTo>
                      <a:pt x="1176401" y="1455293"/>
                    </a:lnTo>
                    <a:lnTo>
                      <a:pt x="1216151" y="1366012"/>
                    </a:lnTo>
                    <a:lnTo>
                      <a:pt x="1240408" y="1271904"/>
                    </a:lnTo>
                    <a:lnTo>
                      <a:pt x="1243457" y="1194816"/>
                    </a:lnTo>
                    <a:lnTo>
                      <a:pt x="1228217" y="1126616"/>
                    </a:lnTo>
                    <a:lnTo>
                      <a:pt x="1195577" y="1052194"/>
                    </a:lnTo>
                    <a:lnTo>
                      <a:pt x="978153" y="1043813"/>
                    </a:lnTo>
                    <a:lnTo>
                      <a:pt x="808482" y="1028191"/>
                    </a:lnTo>
                    <a:lnTo>
                      <a:pt x="646176" y="1002538"/>
                    </a:lnTo>
                    <a:lnTo>
                      <a:pt x="532130" y="975232"/>
                    </a:lnTo>
                    <a:lnTo>
                      <a:pt x="406781" y="934338"/>
                    </a:lnTo>
                    <a:lnTo>
                      <a:pt x="310261" y="898906"/>
                    </a:lnTo>
                    <a:lnTo>
                      <a:pt x="203962" y="838962"/>
                    </a:lnTo>
                    <a:lnTo>
                      <a:pt x="93726" y="747648"/>
                    </a:lnTo>
                    <a:lnTo>
                      <a:pt x="51815" y="704976"/>
                    </a:lnTo>
                    <a:lnTo>
                      <a:pt x="21082" y="656970"/>
                    </a:lnTo>
                    <a:lnTo>
                      <a:pt x="0" y="597026"/>
                    </a:lnTo>
                    <a:lnTo>
                      <a:pt x="2158" y="521207"/>
                    </a:lnTo>
                    <a:lnTo>
                      <a:pt x="7365" y="463295"/>
                    </a:lnTo>
                    <a:lnTo>
                      <a:pt x="37719" y="393700"/>
                    </a:lnTo>
                    <a:close/>
                  </a:path>
                </a:pathLst>
              </a:custGeom>
              <a:solidFill>
                <a:srgbClr val="C0FF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5058996" y="1529540"/>
                <a:ext cx="1869525" cy="938412"/>
              </a:xfrm>
              <a:prstGeom prst="rect">
                <a:avLst/>
              </a:prstGeom>
              <a:noFill/>
            </p:spPr>
            <p:txBody>
              <a:bodyPr vert="horz" wrap="square" rtlCol="0">
                <a:spAutoFit/>
              </a:bodyPr>
              <a:lstStyle/>
              <a:p>
                <a:r>
                  <a:rPr lang="en-US" sz="1200" dirty="0" smtClean="0">
                    <a:solidFill>
                      <a:srgbClr val="000000"/>
                    </a:solidFill>
                    <a:latin typeface="Lucida Sans - 18"/>
                  </a:rPr>
                  <a:t>Wow, we keep selling out of brown bags, let's raise the price!</a:t>
                </a:r>
                <a:endParaRPr lang="en-US" sz="1200" dirty="0">
                  <a:solidFill>
                    <a:srgbClr val="000000"/>
                  </a:solidFill>
                  <a:latin typeface="Lucida Sans - 18"/>
                </a:endParaRPr>
              </a:p>
            </p:txBody>
          </p:sp>
        </p:grpSp>
        <p:grpSp>
          <p:nvGrpSpPr>
            <p:cNvPr id="8" name="Group 18"/>
            <p:cNvGrpSpPr/>
            <p:nvPr/>
          </p:nvGrpSpPr>
          <p:grpSpPr>
            <a:xfrm>
              <a:off x="7033894" y="1221613"/>
              <a:ext cx="2418589" cy="1991742"/>
              <a:chOff x="7033894" y="1221613"/>
              <a:chExt cx="2418589" cy="1991742"/>
            </a:xfrm>
          </p:grpSpPr>
          <p:sp>
            <p:nvSpPr>
              <p:cNvPr id="19" name="Freeform 18"/>
              <p:cNvSpPr/>
              <p:nvPr/>
            </p:nvSpPr>
            <p:spPr>
              <a:xfrm>
                <a:off x="7033894" y="1221613"/>
                <a:ext cx="2418589" cy="1991742"/>
              </a:xfrm>
              <a:custGeom>
                <a:avLst/>
                <a:gdLst/>
                <a:ahLst/>
                <a:cxnLst/>
                <a:rect l="0" t="0" r="0" b="0"/>
                <a:pathLst>
                  <a:path w="2418589" h="1991742">
                    <a:moveTo>
                      <a:pt x="89282" y="383794"/>
                    </a:moveTo>
                    <a:lnTo>
                      <a:pt x="165354" y="303529"/>
                    </a:lnTo>
                    <a:lnTo>
                      <a:pt x="277114" y="227584"/>
                    </a:lnTo>
                    <a:lnTo>
                      <a:pt x="431547" y="149606"/>
                    </a:lnTo>
                    <a:lnTo>
                      <a:pt x="617474" y="89026"/>
                    </a:lnTo>
                    <a:lnTo>
                      <a:pt x="788544" y="50673"/>
                    </a:lnTo>
                    <a:lnTo>
                      <a:pt x="996950" y="17906"/>
                    </a:lnTo>
                    <a:lnTo>
                      <a:pt x="1211835" y="1270"/>
                    </a:lnTo>
                    <a:lnTo>
                      <a:pt x="1384427" y="0"/>
                    </a:lnTo>
                    <a:lnTo>
                      <a:pt x="1605915" y="9525"/>
                    </a:lnTo>
                    <a:lnTo>
                      <a:pt x="1767967" y="37337"/>
                    </a:lnTo>
                    <a:lnTo>
                      <a:pt x="1955292" y="87629"/>
                    </a:lnTo>
                    <a:lnTo>
                      <a:pt x="2141983" y="179578"/>
                    </a:lnTo>
                    <a:lnTo>
                      <a:pt x="2229232" y="243839"/>
                    </a:lnTo>
                    <a:lnTo>
                      <a:pt x="2298954" y="311023"/>
                    </a:lnTo>
                    <a:lnTo>
                      <a:pt x="2354453" y="389254"/>
                    </a:lnTo>
                    <a:lnTo>
                      <a:pt x="2396110" y="479170"/>
                    </a:lnTo>
                    <a:lnTo>
                      <a:pt x="2418588" y="603885"/>
                    </a:lnTo>
                    <a:lnTo>
                      <a:pt x="2412747" y="706373"/>
                    </a:lnTo>
                    <a:lnTo>
                      <a:pt x="2379853" y="829437"/>
                    </a:lnTo>
                    <a:lnTo>
                      <a:pt x="2326006" y="918337"/>
                    </a:lnTo>
                    <a:lnTo>
                      <a:pt x="2258696" y="995172"/>
                    </a:lnTo>
                    <a:lnTo>
                      <a:pt x="2183892" y="1056513"/>
                    </a:lnTo>
                    <a:lnTo>
                      <a:pt x="2079625" y="1124204"/>
                    </a:lnTo>
                    <a:lnTo>
                      <a:pt x="1950848" y="1169923"/>
                    </a:lnTo>
                    <a:lnTo>
                      <a:pt x="1817498" y="1197356"/>
                    </a:lnTo>
                    <a:lnTo>
                      <a:pt x="1671956" y="1207642"/>
                    </a:lnTo>
                    <a:lnTo>
                      <a:pt x="1676147" y="1317879"/>
                    </a:lnTo>
                    <a:lnTo>
                      <a:pt x="1647317" y="1430019"/>
                    </a:lnTo>
                    <a:lnTo>
                      <a:pt x="1597279" y="1553463"/>
                    </a:lnTo>
                    <a:lnTo>
                      <a:pt x="1527684" y="1658492"/>
                    </a:lnTo>
                    <a:lnTo>
                      <a:pt x="1420749" y="1786763"/>
                    </a:lnTo>
                    <a:lnTo>
                      <a:pt x="1337819" y="1859914"/>
                    </a:lnTo>
                    <a:lnTo>
                      <a:pt x="1236473" y="1930019"/>
                    </a:lnTo>
                    <a:lnTo>
                      <a:pt x="1118236" y="1991741"/>
                    </a:lnTo>
                    <a:lnTo>
                      <a:pt x="1227963" y="1852803"/>
                    </a:lnTo>
                    <a:lnTo>
                      <a:pt x="1350011" y="1671192"/>
                    </a:lnTo>
                    <a:lnTo>
                      <a:pt x="1395731" y="1568831"/>
                    </a:lnTo>
                    <a:lnTo>
                      <a:pt x="1423544" y="1460754"/>
                    </a:lnTo>
                    <a:lnTo>
                      <a:pt x="1427099" y="1372235"/>
                    </a:lnTo>
                    <a:lnTo>
                      <a:pt x="1409574" y="1293748"/>
                    </a:lnTo>
                    <a:lnTo>
                      <a:pt x="1372109" y="1208404"/>
                    </a:lnTo>
                    <a:lnTo>
                      <a:pt x="1122681" y="1198879"/>
                    </a:lnTo>
                    <a:lnTo>
                      <a:pt x="927862" y="1180719"/>
                    </a:lnTo>
                    <a:lnTo>
                      <a:pt x="741426" y="1151254"/>
                    </a:lnTo>
                    <a:lnTo>
                      <a:pt x="610744" y="1120139"/>
                    </a:lnTo>
                    <a:lnTo>
                      <a:pt x="466852" y="1073022"/>
                    </a:lnTo>
                    <a:lnTo>
                      <a:pt x="355982" y="1032256"/>
                    </a:lnTo>
                    <a:lnTo>
                      <a:pt x="233935" y="963548"/>
                    </a:lnTo>
                    <a:lnTo>
                      <a:pt x="107442" y="858647"/>
                    </a:lnTo>
                    <a:lnTo>
                      <a:pt x="59437" y="809497"/>
                    </a:lnTo>
                    <a:lnTo>
                      <a:pt x="24258" y="754634"/>
                    </a:lnTo>
                    <a:lnTo>
                      <a:pt x="0" y="685672"/>
                    </a:lnTo>
                    <a:lnTo>
                      <a:pt x="2413" y="598804"/>
                    </a:lnTo>
                    <a:lnTo>
                      <a:pt x="8510" y="532129"/>
                    </a:lnTo>
                    <a:lnTo>
                      <a:pt x="43181" y="452373"/>
                    </a:lnTo>
                    <a:close/>
                  </a:path>
                </a:pathLst>
              </a:custGeom>
              <a:solidFill>
                <a:srgbClr val="7FFFD4">
                  <a:alpha val="23000"/>
                </a:srgb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7168491" y="1474224"/>
                <a:ext cx="2153628" cy="670294"/>
              </a:xfrm>
              <a:prstGeom prst="rect">
                <a:avLst/>
              </a:prstGeom>
              <a:noFill/>
            </p:spPr>
            <p:txBody>
              <a:bodyPr vert="horz" wrap="square" rtlCol="0">
                <a:spAutoFit/>
              </a:bodyPr>
              <a:lstStyle/>
              <a:p>
                <a:r>
                  <a:rPr lang="en-US" sz="1200" dirty="0" smtClean="0">
                    <a:solidFill>
                      <a:srgbClr val="000000"/>
                    </a:solidFill>
                    <a:latin typeface="Lucida Sans - 18"/>
                  </a:rPr>
                  <a:t>Yeah, and we better lower the price of black bags!</a:t>
                </a:r>
                <a:endParaRPr lang="en-US" sz="1200" dirty="0">
                  <a:solidFill>
                    <a:srgbClr val="000000"/>
                  </a:solidFill>
                  <a:latin typeface="Lucida Sans - 18"/>
                </a:endParaRPr>
              </a:p>
            </p:txBody>
          </p:sp>
        </p:grpSp>
        <p:pic>
          <p:nvPicPr>
            <p:cNvPr id="9" name="Picture 8" descr="clipboard(7).png"/>
            <p:cNvPicPr>
              <a:picLocks/>
            </p:cNvPicPr>
            <p:nvPr/>
          </p:nvPicPr>
          <p:blipFill>
            <a:blip r:embed="rId4" cstate="print"/>
            <a:stretch>
              <a:fillRect/>
            </a:stretch>
          </p:blipFill>
          <p:spPr>
            <a:xfrm>
              <a:off x="3448939" y="5502783"/>
              <a:ext cx="2157983" cy="1964182"/>
            </a:xfrm>
            <a:prstGeom prst="rect">
              <a:avLst/>
            </a:prstGeom>
            <a:solidFill>
              <a:scrgbClr r="0" g="0" b="0">
                <a:alpha val="0"/>
              </a:scrgbClr>
            </a:solidFill>
          </p:spPr>
        </p:pic>
        <p:grpSp>
          <p:nvGrpSpPr>
            <p:cNvPr id="10" name="Group 22"/>
            <p:cNvGrpSpPr/>
            <p:nvPr/>
          </p:nvGrpSpPr>
          <p:grpSpPr>
            <a:xfrm>
              <a:off x="1435735" y="5067808"/>
              <a:ext cx="2279524" cy="1882902"/>
              <a:chOff x="1435735" y="5067808"/>
              <a:chExt cx="2279524" cy="1882902"/>
            </a:xfrm>
          </p:grpSpPr>
          <p:sp>
            <p:nvSpPr>
              <p:cNvPr id="17" name="Freeform 16"/>
              <p:cNvSpPr/>
              <p:nvPr/>
            </p:nvSpPr>
            <p:spPr>
              <a:xfrm rot="19504799" flipH="1">
                <a:off x="1435735" y="5067808"/>
                <a:ext cx="2279524" cy="1882902"/>
              </a:xfrm>
              <a:custGeom>
                <a:avLst/>
                <a:gdLst/>
                <a:ahLst/>
                <a:cxnLst/>
                <a:rect l="0" t="0" r="0" b="0"/>
                <a:pathLst>
                  <a:path w="2279524" h="1882902">
                    <a:moveTo>
                      <a:pt x="84073" y="362712"/>
                    </a:moveTo>
                    <a:lnTo>
                      <a:pt x="155828" y="286893"/>
                    </a:lnTo>
                    <a:lnTo>
                      <a:pt x="261238" y="215138"/>
                    </a:lnTo>
                    <a:lnTo>
                      <a:pt x="406781" y="141351"/>
                    </a:lnTo>
                    <a:lnTo>
                      <a:pt x="582041" y="84201"/>
                    </a:lnTo>
                    <a:lnTo>
                      <a:pt x="743331" y="47878"/>
                    </a:lnTo>
                    <a:lnTo>
                      <a:pt x="939672" y="16890"/>
                    </a:lnTo>
                    <a:lnTo>
                      <a:pt x="1142238" y="1143"/>
                    </a:lnTo>
                    <a:lnTo>
                      <a:pt x="1304670" y="0"/>
                    </a:lnTo>
                    <a:lnTo>
                      <a:pt x="1513585" y="8889"/>
                    </a:lnTo>
                    <a:lnTo>
                      <a:pt x="1666240" y="35178"/>
                    </a:lnTo>
                    <a:lnTo>
                      <a:pt x="1842769" y="82803"/>
                    </a:lnTo>
                    <a:lnTo>
                      <a:pt x="2018918" y="169799"/>
                    </a:lnTo>
                    <a:lnTo>
                      <a:pt x="2101087" y="230505"/>
                    </a:lnTo>
                    <a:lnTo>
                      <a:pt x="2166747" y="294005"/>
                    </a:lnTo>
                    <a:lnTo>
                      <a:pt x="2218943" y="368045"/>
                    </a:lnTo>
                    <a:lnTo>
                      <a:pt x="2258313" y="452882"/>
                    </a:lnTo>
                    <a:lnTo>
                      <a:pt x="2279523" y="570738"/>
                    </a:lnTo>
                    <a:lnTo>
                      <a:pt x="2274061" y="667638"/>
                    </a:lnTo>
                    <a:lnTo>
                      <a:pt x="2243074" y="783844"/>
                    </a:lnTo>
                    <a:lnTo>
                      <a:pt x="2192274" y="868171"/>
                    </a:lnTo>
                    <a:lnTo>
                      <a:pt x="2128900" y="940688"/>
                    </a:lnTo>
                    <a:lnTo>
                      <a:pt x="2058288" y="998601"/>
                    </a:lnTo>
                    <a:lnTo>
                      <a:pt x="1959991" y="1062608"/>
                    </a:lnTo>
                    <a:lnTo>
                      <a:pt x="1838579" y="1105788"/>
                    </a:lnTo>
                    <a:lnTo>
                      <a:pt x="1712975" y="1131824"/>
                    </a:lnTo>
                    <a:lnTo>
                      <a:pt x="1575816" y="1141602"/>
                    </a:lnTo>
                    <a:lnTo>
                      <a:pt x="1579879" y="1245870"/>
                    </a:lnTo>
                    <a:lnTo>
                      <a:pt x="1552575" y="1351788"/>
                    </a:lnTo>
                    <a:lnTo>
                      <a:pt x="1505331" y="1468373"/>
                    </a:lnTo>
                    <a:lnTo>
                      <a:pt x="1439798" y="1567814"/>
                    </a:lnTo>
                    <a:lnTo>
                      <a:pt x="1339088" y="1688973"/>
                    </a:lnTo>
                    <a:lnTo>
                      <a:pt x="1260982" y="1758187"/>
                    </a:lnTo>
                    <a:lnTo>
                      <a:pt x="1165225" y="1824355"/>
                    </a:lnTo>
                    <a:lnTo>
                      <a:pt x="1053972" y="1882901"/>
                    </a:lnTo>
                    <a:lnTo>
                      <a:pt x="1157350" y="1751457"/>
                    </a:lnTo>
                    <a:lnTo>
                      <a:pt x="1272413" y="1579880"/>
                    </a:lnTo>
                    <a:lnTo>
                      <a:pt x="1315466" y="1482978"/>
                    </a:lnTo>
                    <a:lnTo>
                      <a:pt x="1341754" y="1380744"/>
                    </a:lnTo>
                    <a:lnTo>
                      <a:pt x="1345057" y="1297051"/>
                    </a:lnTo>
                    <a:lnTo>
                      <a:pt x="1328419" y="1222882"/>
                    </a:lnTo>
                    <a:lnTo>
                      <a:pt x="1293113" y="1142238"/>
                    </a:lnTo>
                    <a:lnTo>
                      <a:pt x="1058037" y="1133220"/>
                    </a:lnTo>
                    <a:lnTo>
                      <a:pt x="874522" y="1116202"/>
                    </a:lnTo>
                    <a:lnTo>
                      <a:pt x="698881" y="1088263"/>
                    </a:lnTo>
                    <a:lnTo>
                      <a:pt x="575563" y="1058799"/>
                    </a:lnTo>
                    <a:lnTo>
                      <a:pt x="440054" y="1014349"/>
                    </a:lnTo>
                    <a:lnTo>
                      <a:pt x="335534" y="975868"/>
                    </a:lnTo>
                    <a:lnTo>
                      <a:pt x="220472" y="910844"/>
                    </a:lnTo>
                    <a:lnTo>
                      <a:pt x="101345" y="811657"/>
                    </a:lnTo>
                    <a:lnTo>
                      <a:pt x="56006" y="765175"/>
                    </a:lnTo>
                    <a:lnTo>
                      <a:pt x="22859" y="713232"/>
                    </a:lnTo>
                    <a:lnTo>
                      <a:pt x="0" y="648207"/>
                    </a:lnTo>
                    <a:lnTo>
                      <a:pt x="2286" y="565912"/>
                    </a:lnTo>
                    <a:lnTo>
                      <a:pt x="7873" y="503046"/>
                    </a:lnTo>
                    <a:lnTo>
                      <a:pt x="40767" y="427608"/>
                    </a:lnTo>
                    <a:close/>
                  </a:path>
                </a:pathLst>
              </a:custGeom>
              <a:solidFill>
                <a:srgbClr val="E6E6FA"/>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rot="19500000">
                <a:off x="1447800" y="5381601"/>
                <a:ext cx="1905001" cy="938411"/>
              </a:xfrm>
              <a:prstGeom prst="rect">
                <a:avLst/>
              </a:prstGeom>
              <a:noFill/>
            </p:spPr>
            <p:txBody>
              <a:bodyPr vert="horz" rtlCol="0">
                <a:spAutoFit/>
              </a:bodyPr>
              <a:lstStyle/>
              <a:p>
                <a:r>
                  <a:rPr lang="en-US" sz="1200" i="1" dirty="0" smtClean="0">
                    <a:solidFill>
                      <a:srgbClr val="000000"/>
                    </a:solidFill>
                    <a:latin typeface="Lucida Sans - 18"/>
                  </a:rPr>
                  <a:t>Looks like the money's in brown these days, PRODUCE MORE!</a:t>
                </a:r>
                <a:endParaRPr lang="en-US" sz="1200" i="1" dirty="0">
                  <a:solidFill>
                    <a:srgbClr val="000000"/>
                  </a:solidFill>
                  <a:latin typeface="Lucida Sans - 18"/>
                </a:endParaRPr>
              </a:p>
            </p:txBody>
          </p:sp>
        </p:grpSp>
        <p:grpSp>
          <p:nvGrpSpPr>
            <p:cNvPr id="11" name="Group 25"/>
            <p:cNvGrpSpPr/>
            <p:nvPr/>
          </p:nvGrpSpPr>
          <p:grpSpPr>
            <a:xfrm>
              <a:off x="4999736" y="4432727"/>
              <a:ext cx="1950339" cy="1930402"/>
              <a:chOff x="4999736" y="4432727"/>
              <a:chExt cx="1950339" cy="1930402"/>
            </a:xfrm>
          </p:grpSpPr>
          <p:sp>
            <p:nvSpPr>
              <p:cNvPr id="15" name="Freeform 14"/>
              <p:cNvSpPr/>
              <p:nvPr/>
            </p:nvSpPr>
            <p:spPr>
              <a:xfrm rot="13582800">
                <a:off x="5202428" y="4479671"/>
                <a:ext cx="1544955" cy="1950339"/>
              </a:xfrm>
              <a:custGeom>
                <a:avLst/>
                <a:gdLst/>
                <a:ahLst/>
                <a:cxnLst/>
                <a:rect l="0" t="0" r="0" b="0"/>
                <a:pathLst>
                  <a:path w="1544955" h="1950339">
                    <a:moveTo>
                      <a:pt x="1544954" y="812292"/>
                    </a:moveTo>
                    <a:lnTo>
                      <a:pt x="1158620" y="812292"/>
                    </a:lnTo>
                    <a:lnTo>
                      <a:pt x="1158620" y="1950338"/>
                    </a:lnTo>
                    <a:lnTo>
                      <a:pt x="386206" y="1950338"/>
                    </a:lnTo>
                    <a:lnTo>
                      <a:pt x="386206" y="812292"/>
                    </a:lnTo>
                    <a:lnTo>
                      <a:pt x="0" y="812292"/>
                    </a:lnTo>
                    <a:lnTo>
                      <a:pt x="772413" y="0"/>
                    </a:lnTo>
                    <a:close/>
                  </a:path>
                </a:pathLst>
              </a:custGeom>
              <a:solidFill>
                <a:schemeClr val="tx2">
                  <a:lumMod val="20000"/>
                  <a:lumOff val="80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rot="18840000">
                <a:off x="5045855" y="5091194"/>
                <a:ext cx="1930402" cy="613468"/>
              </a:xfrm>
              <a:prstGeom prst="rect">
                <a:avLst/>
              </a:prstGeom>
              <a:noFill/>
            </p:spPr>
            <p:txBody>
              <a:bodyPr vert="horz" rtlCol="0">
                <a:spAutoFit/>
              </a:bodyPr>
              <a:lstStyle/>
              <a:p>
                <a:r>
                  <a:rPr lang="en-US" sz="1000" dirty="0" smtClean="0">
                    <a:solidFill>
                      <a:srgbClr val="000000"/>
                    </a:solidFill>
                    <a:latin typeface="Lucida Sans - 14"/>
                  </a:rPr>
                  <a:t>Orders for brown bags rise while they fall for black bags</a:t>
                </a:r>
                <a:endParaRPr lang="en-US" sz="1000" dirty="0">
                  <a:solidFill>
                    <a:srgbClr val="000000"/>
                  </a:solidFill>
                  <a:latin typeface="Lucida Sans - 14"/>
                </a:endParaRPr>
              </a:p>
            </p:txBody>
          </p:sp>
        </p:grpSp>
        <p:grpSp>
          <p:nvGrpSpPr>
            <p:cNvPr id="12" name="Group 28"/>
            <p:cNvGrpSpPr/>
            <p:nvPr/>
          </p:nvGrpSpPr>
          <p:grpSpPr>
            <a:xfrm>
              <a:off x="5907432" y="5353685"/>
              <a:ext cx="2116682" cy="1675384"/>
              <a:chOff x="5907432" y="5353685"/>
              <a:chExt cx="2116682" cy="1675384"/>
            </a:xfrm>
          </p:grpSpPr>
          <p:sp>
            <p:nvSpPr>
              <p:cNvPr id="13" name="Freeform 12"/>
              <p:cNvSpPr/>
              <p:nvPr/>
            </p:nvSpPr>
            <p:spPr>
              <a:xfrm rot="2757000">
                <a:off x="6130925" y="5135879"/>
                <a:ext cx="1675384" cy="2110995"/>
              </a:xfrm>
              <a:custGeom>
                <a:avLst/>
                <a:gdLst/>
                <a:ahLst/>
                <a:cxnLst/>
                <a:rect l="0" t="0" r="0" b="0"/>
                <a:pathLst>
                  <a:path w="1675384" h="2110995">
                    <a:moveTo>
                      <a:pt x="1675383" y="879222"/>
                    </a:moveTo>
                    <a:lnTo>
                      <a:pt x="1256410" y="879222"/>
                    </a:lnTo>
                    <a:lnTo>
                      <a:pt x="1256410" y="2110994"/>
                    </a:lnTo>
                    <a:lnTo>
                      <a:pt x="418845" y="2110994"/>
                    </a:lnTo>
                    <a:lnTo>
                      <a:pt x="418845" y="879222"/>
                    </a:lnTo>
                    <a:lnTo>
                      <a:pt x="0" y="879222"/>
                    </a:lnTo>
                    <a:lnTo>
                      <a:pt x="837565" y="0"/>
                    </a:lnTo>
                    <a:close/>
                  </a:path>
                </a:pathLst>
              </a:custGeom>
              <a:solidFill>
                <a:schemeClr val="bg1">
                  <a:lumMod val="65000"/>
                  <a:alpha val="71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rot="18900000">
                <a:off x="5907432" y="5835333"/>
                <a:ext cx="1879601" cy="804353"/>
              </a:xfrm>
              <a:prstGeom prst="rect">
                <a:avLst/>
              </a:prstGeom>
              <a:noFill/>
            </p:spPr>
            <p:txBody>
              <a:bodyPr vert="horz" rtlCol="0">
                <a:spAutoFit/>
              </a:bodyPr>
              <a:lstStyle/>
              <a:p>
                <a:r>
                  <a:rPr lang="en-US" sz="1000" dirty="0" smtClean="0">
                    <a:solidFill>
                      <a:srgbClr val="000000"/>
                    </a:solidFill>
                    <a:latin typeface="Lucida Sans - 14"/>
                  </a:rPr>
                  <a:t>More brown bags are made and provided to the market</a:t>
                </a:r>
                <a:endParaRPr lang="en-US" sz="1000" dirty="0">
                  <a:solidFill>
                    <a:srgbClr val="000000"/>
                  </a:solidFill>
                  <a:latin typeface="Lucida Sans - 14"/>
                </a:endParaRPr>
              </a:p>
            </p:txBody>
          </p:sp>
        </p:grpSp>
      </p:grpSp>
      <p:sp>
        <p:nvSpPr>
          <p:cNvPr id="32" name="TextBox 31"/>
          <p:cNvSpPr txBox="1"/>
          <p:nvPr/>
        </p:nvSpPr>
        <p:spPr>
          <a:xfrm>
            <a:off x="0" y="723901"/>
            <a:ext cx="8953500" cy="461665"/>
          </a:xfrm>
          <a:prstGeom prst="rect">
            <a:avLst/>
          </a:prstGeom>
          <a:noFill/>
        </p:spPr>
        <p:txBody>
          <a:bodyPr vert="horz" wrap="square" rtlCol="0">
            <a:spAutoFit/>
          </a:bodyPr>
          <a:lstStyle/>
          <a:p>
            <a:r>
              <a:rPr lang="en-US" sz="2400" dirty="0" smtClean="0">
                <a:solidFill>
                  <a:srgbClr val="FF0000"/>
                </a:solidFill>
                <a:latin typeface="Calibri" pitchFamily="34" charset="0"/>
                <a:cs typeface="Calibri" pitchFamily="34" charset="0"/>
              </a:rPr>
              <a:t>Prices as the Allocating mechanism in the market economy</a:t>
            </a:r>
            <a:endParaRPr lang="en-US" sz="2400" dirty="0">
              <a:solidFill>
                <a:srgbClr val="FF0000"/>
              </a:solidFill>
              <a:latin typeface="Calibri" pitchFamily="34" charset="0"/>
              <a:cs typeface="Calibri" pitchFamily="34" charset="0"/>
            </a:endParaRPr>
          </a:p>
        </p:txBody>
      </p:sp>
      <p:sp>
        <p:nvSpPr>
          <p:cNvPr id="33" name="TextBox 32"/>
          <p:cNvSpPr txBox="1"/>
          <p:nvPr/>
        </p:nvSpPr>
        <p:spPr>
          <a:xfrm>
            <a:off x="4572000" y="202912"/>
            <a:ext cx="3810000" cy="307777"/>
          </a:xfrm>
          <a:prstGeom prst="rect">
            <a:avLst/>
          </a:prstGeom>
          <a:noFill/>
        </p:spPr>
        <p:txBody>
          <a:bodyPr vert="horz" wrap="square" rtlCol="0">
            <a:spAutoFit/>
          </a:bodyPr>
          <a:lstStyle/>
          <a:p>
            <a:pPr algn="ctr"/>
            <a:r>
              <a:rPr lang="en-US" sz="1400" i="1" dirty="0" smtClean="0">
                <a:latin typeface="Lucida Sans - 18"/>
              </a:rPr>
              <a:t>The Price Mechanism</a:t>
            </a:r>
            <a:endParaRPr lang="en-US" sz="1400" i="1" dirty="0">
              <a:latin typeface="Lucida Sans - 1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0P9fA3OeTj8?version=3&amp;hl=en_US&amp;rel=0"/>
          <p:cNvPicPr>
            <a:picLocks noRot="1" noChangeAspect="1"/>
          </p:cNvPicPr>
          <p:nvPr>
            <a:videoFile r:link="rId1"/>
          </p:nvPr>
        </p:nvPicPr>
        <p:blipFill>
          <a:blip r:embed="rId3"/>
          <a:stretch>
            <a:fillRect/>
          </a:stretch>
        </p:blipFill>
        <p:spPr>
          <a:xfrm>
            <a:off x="0" y="723900"/>
            <a:ext cx="9144000" cy="4400550"/>
          </a:xfrm>
          <a:prstGeom prst="rect">
            <a:avLst/>
          </a:prstGeom>
        </p:spPr>
      </p:pic>
      <p:sp>
        <p:nvSpPr>
          <p:cNvPr id="3" name="Rectangle 2"/>
          <p:cNvSpPr/>
          <p:nvPr/>
        </p:nvSpPr>
        <p:spPr>
          <a:xfrm>
            <a:off x="1632079" y="5219700"/>
            <a:ext cx="5987921" cy="369332"/>
          </a:xfrm>
          <a:prstGeom prst="rect">
            <a:avLst/>
          </a:prstGeom>
        </p:spPr>
        <p:txBody>
          <a:bodyPr wrap="none">
            <a:spAutoFit/>
          </a:bodyPr>
          <a:lstStyle/>
          <a:p>
            <a:r>
              <a:rPr lang="en-US" b="1" dirty="0" smtClean="0">
                <a:hlinkClick r:id="rId4" tooltip="1.3 &amp; 1.4 Vienna and the Soviet Union"/>
              </a:rPr>
              <a:t>Commanding Heights - 1.3 </a:t>
            </a:r>
            <a:r>
              <a:rPr lang="en-US" b="1" dirty="0">
                <a:hlinkClick r:id="rId4" tooltip="1.3 &amp; 1.4 Vienna and the Soviet Union"/>
              </a:rPr>
              <a:t>&amp; 1.4 Vienna and the Soviet Union</a:t>
            </a:r>
            <a:endParaRPr lang="en-US" b="1" dirty="0"/>
          </a:p>
        </p:txBody>
      </p:sp>
      <p:sp>
        <p:nvSpPr>
          <p:cNvPr id="4" name="TextBox 3"/>
          <p:cNvSpPr txBox="1"/>
          <p:nvPr/>
        </p:nvSpPr>
        <p:spPr>
          <a:xfrm>
            <a:off x="4572000" y="202912"/>
            <a:ext cx="3810000" cy="307777"/>
          </a:xfrm>
          <a:prstGeom prst="rect">
            <a:avLst/>
          </a:prstGeom>
          <a:noFill/>
        </p:spPr>
        <p:txBody>
          <a:bodyPr vert="horz" wrap="square" rtlCol="0">
            <a:spAutoFit/>
          </a:bodyPr>
          <a:lstStyle/>
          <a:p>
            <a:pPr algn="ctr"/>
            <a:r>
              <a:rPr lang="en-US" sz="1400" i="1" dirty="0" smtClean="0">
                <a:latin typeface="Lucida Sans - 18"/>
              </a:rPr>
              <a:t>The Price Mechanism Video</a:t>
            </a:r>
            <a:endParaRPr lang="en-US" sz="1400" i="1" dirty="0">
              <a:latin typeface="Lucida Sans - 18"/>
            </a:endParaRPr>
          </a:p>
        </p:txBody>
      </p:sp>
    </p:spTree>
    <p:extLst>
      <p:ext uri="{BB962C8B-B14F-4D97-AF65-F5344CB8AC3E}">
        <p14:creationId xmlns:p14="http://schemas.microsoft.com/office/powerpoint/2010/main" val="1664931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647700"/>
            <a:ext cx="8915400" cy="3908762"/>
          </a:xfrm>
          <a:prstGeom prst="rect">
            <a:avLst/>
          </a:prstGeom>
          <a:noFill/>
        </p:spPr>
        <p:txBody>
          <a:bodyPr vert="horz" wrap="square" rtlCol="0">
            <a:spAutoFit/>
          </a:bodyPr>
          <a:lstStyle/>
          <a:p>
            <a:r>
              <a:rPr lang="en-US" sz="2400" dirty="0" smtClean="0">
                <a:solidFill>
                  <a:srgbClr val="FF0000"/>
                </a:solidFill>
                <a:cs typeface="Calibri" pitchFamily="34" charset="0"/>
              </a:rPr>
              <a:t>Introduction to International Trade</a:t>
            </a:r>
          </a:p>
          <a:p>
            <a:r>
              <a:rPr lang="en-US" sz="1600" dirty="0" smtClean="0">
                <a:solidFill>
                  <a:srgbClr val="000000"/>
                </a:solidFill>
                <a:cs typeface="Calibri" pitchFamily="34" charset="0"/>
              </a:rPr>
              <a:t>The expansion of voluntary trade between nations has been a defining characteristic of the global economic system since the second World War. But peoples’ view on trade were not always so liberal.</a:t>
            </a:r>
          </a:p>
          <a:p>
            <a:endParaRPr lang="en-US" sz="1600" i="1" dirty="0">
              <a:solidFill>
                <a:srgbClr val="000000"/>
              </a:solidFill>
              <a:cs typeface="Calibri" pitchFamily="34" charset="0"/>
            </a:endParaRPr>
          </a:p>
          <a:p>
            <a:r>
              <a:rPr lang="en-US" sz="1600" b="1" dirty="0" smtClean="0">
                <a:solidFill>
                  <a:srgbClr val="0000CC"/>
                </a:solidFill>
                <a:cs typeface="Calibri" pitchFamily="34" charset="0"/>
              </a:rPr>
              <a:t>US President Lincoln once argued that…</a:t>
            </a:r>
          </a:p>
          <a:p>
            <a:pPr algn="ctr"/>
            <a:r>
              <a:rPr lang="en-US" sz="1600" i="1" dirty="0" smtClean="0">
                <a:solidFill>
                  <a:srgbClr val="0000CC"/>
                </a:solidFill>
                <a:cs typeface="Calibri" pitchFamily="34" charset="0"/>
              </a:rPr>
              <a:t>To me that if we buy the rails from England, then we've got the rails and they've got the money. But if we build the rails here, we've got our rails and we've got our money." </a:t>
            </a:r>
          </a:p>
          <a:p>
            <a:r>
              <a:rPr lang="en-US" sz="1600" dirty="0" smtClean="0">
                <a:solidFill>
                  <a:srgbClr val="000000"/>
                </a:solidFill>
                <a:cs typeface="Calibri" pitchFamily="34" charset="0"/>
              </a:rPr>
              <a:t>Author and political Economist Charles </a:t>
            </a:r>
            <a:r>
              <a:rPr lang="en-US" sz="1600" dirty="0" err="1" smtClean="0">
                <a:solidFill>
                  <a:srgbClr val="000000"/>
                </a:solidFill>
                <a:cs typeface="Calibri" pitchFamily="34" charset="0"/>
              </a:rPr>
              <a:t>Wheelan</a:t>
            </a:r>
            <a:r>
              <a:rPr lang="en-US" sz="1600" dirty="0" smtClean="0">
                <a:solidFill>
                  <a:srgbClr val="000000"/>
                </a:solidFill>
                <a:cs typeface="Calibri" pitchFamily="34" charset="0"/>
              </a:rPr>
              <a:t> paraphrased Lincoln’s view of trade in the following way: </a:t>
            </a:r>
          </a:p>
          <a:p>
            <a:pPr algn="ctr"/>
            <a:r>
              <a:rPr lang="en-US" sz="1600" i="1" dirty="0" smtClean="0">
                <a:solidFill>
                  <a:schemeClr val="tx1">
                    <a:lumMod val="50000"/>
                    <a:lumOff val="50000"/>
                  </a:schemeClr>
                </a:solidFill>
              </a:rPr>
              <a:t>"If </a:t>
            </a:r>
            <a:r>
              <a:rPr lang="en-US" sz="1600" i="1" dirty="0">
                <a:solidFill>
                  <a:schemeClr val="tx1">
                    <a:lumMod val="50000"/>
                    <a:lumOff val="50000"/>
                  </a:schemeClr>
                </a:solidFill>
              </a:rPr>
              <a:t>I buy meat from the butcher, then I get the meat and he gets my money. But if I raise a cow in my backyard for three years and slaughter it myself, then I've got the meat and I've got my money</a:t>
            </a:r>
            <a:r>
              <a:rPr lang="en-US" sz="1600" i="1" dirty="0" smtClean="0">
                <a:solidFill>
                  <a:schemeClr val="tx1">
                    <a:lumMod val="50000"/>
                    <a:lumOff val="50000"/>
                  </a:schemeClr>
                </a:solidFill>
              </a:rPr>
              <a:t>.“</a:t>
            </a:r>
          </a:p>
          <a:p>
            <a:endParaRPr lang="en-US" sz="1600" i="1" dirty="0">
              <a:solidFill>
                <a:schemeClr val="tx1">
                  <a:lumMod val="50000"/>
                  <a:lumOff val="50000"/>
                </a:schemeClr>
              </a:solidFill>
            </a:endParaRPr>
          </a:p>
          <a:p>
            <a:r>
              <a:rPr lang="en-US" sz="1600" b="1" dirty="0" smtClean="0">
                <a:solidFill>
                  <a:srgbClr val="0000CC"/>
                </a:solidFill>
              </a:rPr>
              <a:t>What’s wrong with Lincoln’s logic? </a:t>
            </a:r>
            <a:endParaRPr lang="en-US" sz="1600" b="1" dirty="0">
              <a:solidFill>
                <a:srgbClr val="0000CC"/>
              </a:solidFill>
            </a:endParaRPr>
          </a:p>
          <a:p>
            <a:r>
              <a:rPr lang="en-US" sz="1600" dirty="0" err="1" smtClean="0">
                <a:solidFill>
                  <a:srgbClr val="666666"/>
                </a:solidFill>
              </a:rPr>
              <a:t>Lincould</a:t>
            </a:r>
            <a:r>
              <a:rPr lang="en-US" sz="1600" dirty="0" smtClean="0">
                <a:solidFill>
                  <a:srgbClr val="666666"/>
                </a:solidFill>
              </a:rPr>
              <a:t> probably would not argue against a family buying their meet from a butcher. What he does not recognize is that what makes an economy thrive at the level of individual consumers can also help an economy thrive at the international level. b</a:t>
            </a:r>
          </a:p>
        </p:txBody>
      </p:sp>
      <p:sp>
        <p:nvSpPr>
          <p:cNvPr id="6" name="TextBox 5"/>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graphicFrame>
        <p:nvGraphicFramePr>
          <p:cNvPr id="7" name="Table 6"/>
          <p:cNvGraphicFramePr>
            <a:graphicFrameLocks noGrp="1"/>
          </p:cNvGraphicFramePr>
          <p:nvPr>
            <p:extLst>
              <p:ext uri="{D42A27DB-BD31-4B8C-83A1-F6EECF244321}">
                <p14:modId xmlns:p14="http://schemas.microsoft.com/office/powerpoint/2010/main" val="3379760312"/>
              </p:ext>
            </p:extLst>
          </p:nvPr>
        </p:nvGraphicFramePr>
        <p:xfrm>
          <a:off x="0" y="4564380"/>
          <a:ext cx="9144000" cy="1112520"/>
        </p:xfrm>
        <a:graphic>
          <a:graphicData uri="http://schemas.openxmlformats.org/drawingml/2006/table">
            <a:tbl>
              <a:tblPr firstRow="1" bandRow="1">
                <a:tableStyleId>{5C22544A-7EE6-4342-B048-85BDC9FD1C3A}</a:tableStyleId>
              </a:tblPr>
              <a:tblGrid>
                <a:gridCol w="4572000"/>
                <a:gridCol w="4572000"/>
              </a:tblGrid>
              <a:tr h="370840">
                <a:tc gridSpan="2">
                  <a:txBody>
                    <a:bodyPr/>
                    <a:lstStyle/>
                    <a:p>
                      <a:pPr algn="ctr"/>
                      <a:r>
                        <a:rPr lang="en-US" sz="1800" dirty="0" smtClean="0"/>
                        <a:t>Key Questions about International Trade</a:t>
                      </a:r>
                      <a:endParaRPr lang="en-US" sz="1800" dirty="0"/>
                    </a:p>
                  </a:txBody>
                  <a:tcPr/>
                </a:tc>
                <a:tc hMerge="1">
                  <a:txBody>
                    <a:bodyPr/>
                    <a:lstStyle/>
                    <a:p>
                      <a:endParaRPr lang="en-US" dirty="0"/>
                    </a:p>
                  </a:txBody>
                  <a:tcPr/>
                </a:tc>
              </a:tr>
              <a:tr h="370840">
                <a:tc>
                  <a:txBody>
                    <a:bodyPr/>
                    <a:lstStyle/>
                    <a:p>
                      <a:pPr algn="ctr"/>
                      <a:r>
                        <a:rPr lang="en-US" sz="1800" dirty="0" smtClean="0"/>
                        <a:t>Why do nations</a:t>
                      </a:r>
                      <a:r>
                        <a:rPr lang="en-US" sz="1800" baseline="0" dirty="0" smtClean="0"/>
                        <a:t> trade?</a:t>
                      </a:r>
                      <a:endParaRPr lang="en-US" sz="1800" dirty="0"/>
                    </a:p>
                  </a:txBody>
                  <a:tcPr/>
                </a:tc>
                <a:tc>
                  <a:txBody>
                    <a:bodyPr/>
                    <a:lstStyle/>
                    <a:p>
                      <a:pPr algn="ctr"/>
                      <a:r>
                        <a:rPr lang="en-US" sz="1600" dirty="0" smtClean="0"/>
                        <a:t>What are the gains from trade between</a:t>
                      </a:r>
                      <a:r>
                        <a:rPr lang="en-US" sz="1600" baseline="0" dirty="0" smtClean="0"/>
                        <a:t> nations?</a:t>
                      </a:r>
                      <a:endParaRPr lang="en-US" sz="1600" dirty="0"/>
                    </a:p>
                  </a:txBody>
                  <a:tcPr/>
                </a:tc>
              </a:tr>
              <a:tr h="370840">
                <a:tc>
                  <a:txBody>
                    <a:bodyPr/>
                    <a:lstStyle/>
                    <a:p>
                      <a:pPr algn="ctr"/>
                      <a:r>
                        <a:rPr lang="en-US" sz="1400" dirty="0" smtClean="0"/>
                        <a:t>How</a:t>
                      </a:r>
                      <a:r>
                        <a:rPr lang="en-US" sz="1400" baseline="0" dirty="0" smtClean="0"/>
                        <a:t> does a nation determine what it should produce?</a:t>
                      </a:r>
                      <a:endParaRPr lang="en-US" sz="1400" dirty="0"/>
                    </a:p>
                  </a:txBody>
                  <a:tcPr/>
                </a:tc>
                <a:tc>
                  <a:txBody>
                    <a:bodyPr/>
                    <a:lstStyle/>
                    <a:p>
                      <a:pPr algn="ctr"/>
                      <a:r>
                        <a:rPr lang="en-US" sz="1800" dirty="0" smtClean="0"/>
                        <a:t>What are the obstacles to free trade?</a:t>
                      </a:r>
                      <a:endParaRPr lang="en-US" sz="1800" dirty="0"/>
                    </a:p>
                  </a:txBody>
                  <a:tcPr/>
                </a:tc>
              </a:tr>
            </a:tbl>
          </a:graphicData>
        </a:graphic>
      </p:graphicFrame>
    </p:spTree>
    <p:extLst>
      <p:ext uri="{BB962C8B-B14F-4D97-AF65-F5344CB8AC3E}">
        <p14:creationId xmlns:p14="http://schemas.microsoft.com/office/powerpoint/2010/main" val="11749259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lipboard(1).png"/>
          <p:cNvPicPr>
            <a:picLocks/>
          </p:cNvPicPr>
          <p:nvPr/>
        </p:nvPicPr>
        <p:blipFill>
          <a:blip r:embed="rId2" cstate="print"/>
          <a:stretch>
            <a:fillRect/>
          </a:stretch>
        </p:blipFill>
        <p:spPr>
          <a:xfrm>
            <a:off x="577850" y="1460500"/>
            <a:ext cx="3308350" cy="3683000"/>
          </a:xfrm>
          <a:prstGeom prst="rect">
            <a:avLst/>
          </a:prstGeom>
          <a:solidFill>
            <a:scrgbClr r="0" g="0" b="0">
              <a:alpha val="0"/>
            </a:scrgbClr>
          </a:solidFill>
        </p:spPr>
      </p:pic>
      <p:pic>
        <p:nvPicPr>
          <p:cNvPr id="3" name="Picture 2" descr="clipboard(3).png"/>
          <p:cNvPicPr>
            <a:picLocks/>
          </p:cNvPicPr>
          <p:nvPr/>
        </p:nvPicPr>
        <p:blipFill>
          <a:blip r:embed="rId3" cstate="print"/>
          <a:stretch>
            <a:fillRect/>
          </a:stretch>
        </p:blipFill>
        <p:spPr>
          <a:xfrm>
            <a:off x="5181600" y="2233323"/>
            <a:ext cx="3249294" cy="1845467"/>
          </a:xfrm>
          <a:prstGeom prst="rect">
            <a:avLst/>
          </a:prstGeom>
          <a:solidFill>
            <a:scrgbClr r="0" g="0" b="0">
              <a:alpha val="0"/>
            </a:scrgbClr>
          </a:solidFill>
        </p:spPr>
      </p:pic>
      <p:sp>
        <p:nvSpPr>
          <p:cNvPr id="4" name="TextBox 3"/>
          <p:cNvSpPr txBox="1"/>
          <p:nvPr/>
        </p:nvSpPr>
        <p:spPr>
          <a:xfrm>
            <a:off x="0" y="723900"/>
            <a:ext cx="8534400" cy="1292662"/>
          </a:xfrm>
          <a:prstGeom prst="rect">
            <a:avLst/>
          </a:prstGeom>
          <a:noFill/>
        </p:spPr>
        <p:txBody>
          <a:bodyPr vert="horz" wrap="square" rtlCol="0">
            <a:spAutoFit/>
          </a:bodyPr>
          <a:lstStyle/>
          <a:p>
            <a:r>
              <a:rPr lang="en-US" sz="2400" dirty="0" smtClean="0">
                <a:solidFill>
                  <a:srgbClr val="FF3300"/>
                </a:solidFill>
                <a:latin typeface="+mj-lt"/>
              </a:rPr>
              <a:t>What makes something scarce?</a:t>
            </a:r>
          </a:p>
          <a:p>
            <a:r>
              <a:rPr lang="en-US" dirty="0" smtClean="0">
                <a:solidFill>
                  <a:srgbClr val="000000"/>
                </a:solidFill>
                <a:latin typeface="Calibri" pitchFamily="34" charset="0"/>
                <a:cs typeface="Calibri" pitchFamily="34" charset="0"/>
              </a:rPr>
              <a:t>Here’s another riddle for you…</a:t>
            </a:r>
          </a:p>
          <a:p>
            <a:pPr marL="342900" indent="-342900">
              <a:buFont typeface="Arial" pitchFamily="34" charset="0"/>
              <a:buChar char="•"/>
            </a:pPr>
            <a:r>
              <a:rPr lang="en-US" dirty="0" smtClean="0">
                <a:solidFill>
                  <a:srgbClr val="000000"/>
                </a:solidFill>
                <a:latin typeface="Calibri" pitchFamily="34" charset="0"/>
                <a:cs typeface="Calibri" pitchFamily="34" charset="0"/>
              </a:rPr>
              <a:t>Nobody </a:t>
            </a:r>
            <a:r>
              <a:rPr lang="en-US" dirty="0">
                <a:solidFill>
                  <a:srgbClr val="000000"/>
                </a:solidFill>
                <a:latin typeface="Calibri" pitchFamily="34" charset="0"/>
                <a:cs typeface="Calibri" pitchFamily="34" charset="0"/>
              </a:rPr>
              <a:t>needs diamonds, yet they are </a:t>
            </a:r>
            <a:r>
              <a:rPr lang="en-US" dirty="0" smtClean="0">
                <a:solidFill>
                  <a:srgbClr val="000000"/>
                </a:solidFill>
                <a:latin typeface="Calibri" pitchFamily="34" charset="0"/>
                <a:cs typeface="Calibri" pitchFamily="34" charset="0"/>
              </a:rPr>
              <a:t>considered extremely valuable</a:t>
            </a:r>
            <a:endParaRPr lang="en-US" u="sng" dirty="0" smtClean="0">
              <a:solidFill>
                <a:srgbClr val="000000"/>
              </a:solidFill>
              <a:latin typeface="Calibri" pitchFamily="34" charset="0"/>
              <a:cs typeface="Calibri" pitchFamily="34" charset="0"/>
            </a:endParaRPr>
          </a:p>
          <a:p>
            <a:pPr marL="342900" indent="-342900">
              <a:buFont typeface="Arial" pitchFamily="34" charset="0"/>
              <a:buChar char="•"/>
            </a:pPr>
            <a:r>
              <a:rPr lang="en-US" dirty="0">
                <a:solidFill>
                  <a:srgbClr val="000000"/>
                </a:solidFill>
                <a:latin typeface="Calibri" pitchFamily="34" charset="0"/>
                <a:cs typeface="Calibri" pitchFamily="34" charset="0"/>
              </a:rPr>
              <a:t>E</a:t>
            </a:r>
            <a:r>
              <a:rPr lang="en-US" dirty="0" smtClean="0">
                <a:solidFill>
                  <a:srgbClr val="000000"/>
                </a:solidFill>
                <a:latin typeface="Calibri" pitchFamily="34" charset="0"/>
                <a:cs typeface="Calibri" pitchFamily="34" charset="0"/>
              </a:rPr>
              <a:t>verybody </a:t>
            </a:r>
            <a:r>
              <a:rPr lang="en-US" dirty="0">
                <a:solidFill>
                  <a:srgbClr val="000000"/>
                </a:solidFill>
                <a:latin typeface="Calibri" pitchFamily="34" charset="0"/>
                <a:cs typeface="Calibri" pitchFamily="34" charset="0"/>
              </a:rPr>
              <a:t>needs water, yet </a:t>
            </a:r>
            <a:r>
              <a:rPr lang="en-US" dirty="0" smtClean="0">
                <a:solidFill>
                  <a:srgbClr val="000000"/>
                </a:solidFill>
                <a:latin typeface="Calibri" pitchFamily="34" charset="0"/>
                <a:cs typeface="Calibri" pitchFamily="34" charset="0"/>
              </a:rPr>
              <a:t>they are considered extremely cheap</a:t>
            </a:r>
            <a:endParaRPr lang="en-US" u="sng" dirty="0">
              <a:solidFill>
                <a:srgbClr val="000000"/>
              </a:solidFill>
              <a:latin typeface="Calibri" pitchFamily="34" charset="0"/>
              <a:cs typeface="Calibri" pitchFamily="34" charset="0"/>
            </a:endParaRPr>
          </a:p>
        </p:txBody>
      </p:sp>
      <p:sp>
        <p:nvSpPr>
          <p:cNvPr id="6" name="TextBox 5"/>
          <p:cNvSpPr txBox="1"/>
          <p:nvPr/>
        </p:nvSpPr>
        <p:spPr>
          <a:xfrm>
            <a:off x="381000" y="4209990"/>
            <a:ext cx="4521200" cy="400110"/>
          </a:xfrm>
          <a:prstGeom prst="rect">
            <a:avLst/>
          </a:prstGeom>
          <a:noFill/>
        </p:spPr>
        <p:txBody>
          <a:bodyPr vert="horz" rtlCol="0">
            <a:spAutoFit/>
          </a:bodyPr>
          <a:lstStyle/>
          <a:p>
            <a:r>
              <a:rPr lang="en-US" sz="2000" dirty="0" smtClean="0">
                <a:solidFill>
                  <a:srgbClr val="FF3300"/>
                </a:solidFill>
                <a:latin typeface="Calibri" pitchFamily="34" charset="0"/>
                <a:cs typeface="Calibri" pitchFamily="34" charset="0"/>
              </a:rPr>
              <a:t>Why Are Diamonds So Expensive?</a:t>
            </a:r>
            <a:endParaRPr lang="en-US" sz="2000" dirty="0">
              <a:solidFill>
                <a:srgbClr val="FF3300"/>
              </a:solidFill>
              <a:latin typeface="Calibri" pitchFamily="34" charset="0"/>
              <a:cs typeface="Calibri" pitchFamily="34" charset="0"/>
            </a:endParaRPr>
          </a:p>
        </p:txBody>
      </p:sp>
      <p:sp>
        <p:nvSpPr>
          <p:cNvPr id="7" name="TextBox 6"/>
          <p:cNvSpPr txBox="1"/>
          <p:nvPr/>
        </p:nvSpPr>
        <p:spPr>
          <a:xfrm>
            <a:off x="5321300" y="4161307"/>
            <a:ext cx="3810000" cy="400110"/>
          </a:xfrm>
          <a:prstGeom prst="rect">
            <a:avLst/>
          </a:prstGeom>
          <a:noFill/>
        </p:spPr>
        <p:txBody>
          <a:bodyPr vert="horz" rtlCol="0">
            <a:spAutoFit/>
          </a:bodyPr>
          <a:lstStyle/>
          <a:p>
            <a:r>
              <a:rPr lang="en-US" sz="2000" dirty="0" smtClean="0">
                <a:solidFill>
                  <a:srgbClr val="FF3300"/>
                </a:solidFill>
                <a:latin typeface="Calibri" pitchFamily="34" charset="0"/>
                <a:cs typeface="Calibri" pitchFamily="34" charset="0"/>
              </a:rPr>
              <a:t>Why Is Water So Cheap?</a:t>
            </a:r>
            <a:endParaRPr lang="en-US" sz="2000" dirty="0">
              <a:solidFill>
                <a:srgbClr val="FF3300"/>
              </a:solidFill>
              <a:latin typeface="Calibri" pitchFamily="34" charset="0"/>
              <a:cs typeface="Calibri" pitchFamily="34" charset="0"/>
            </a:endParaRPr>
          </a:p>
        </p:txBody>
      </p:sp>
      <p:sp>
        <p:nvSpPr>
          <p:cNvPr id="10" name="TextBox 9">
            <a:hlinkClick r:id="rId4"/>
          </p:cNvPr>
          <p:cNvSpPr txBox="1"/>
          <p:nvPr/>
        </p:nvSpPr>
        <p:spPr>
          <a:xfrm>
            <a:off x="6504616" y="4914901"/>
            <a:ext cx="2334585" cy="584775"/>
          </a:xfrm>
          <a:prstGeom prst="rect">
            <a:avLst/>
          </a:prstGeom>
          <a:noFill/>
        </p:spPr>
        <p:txBody>
          <a:bodyPr vert="horz" wrap="square" rtlCol="0">
            <a:spAutoFit/>
          </a:bodyPr>
          <a:lstStyle/>
          <a:p>
            <a:r>
              <a:rPr lang="en-US" sz="1600" dirty="0" smtClean="0">
                <a:solidFill>
                  <a:schemeClr val="accent1"/>
                </a:solidFill>
                <a:latin typeface="Calibri" pitchFamily="34" charset="0"/>
                <a:cs typeface="Calibri" pitchFamily="34" charset="0"/>
                <a:hlinkClick r:id="rId4"/>
              </a:rPr>
              <a:t>Read more: The Diamond Water Paradox</a:t>
            </a:r>
            <a:endParaRPr lang="en-US" sz="1600" dirty="0">
              <a:solidFill>
                <a:schemeClr val="accent1"/>
              </a:solidFill>
              <a:latin typeface="Calibri" pitchFamily="34" charset="0"/>
              <a:cs typeface="Calibri" pitchFamily="34" charset="0"/>
            </a:endParaRPr>
          </a:p>
        </p:txBody>
      </p:sp>
      <p:sp>
        <p:nvSpPr>
          <p:cNvPr id="8" name="TextBox 7"/>
          <p:cNvSpPr txBox="1"/>
          <p:nvPr/>
        </p:nvSpPr>
        <p:spPr>
          <a:xfrm>
            <a:off x="0" y="4514672"/>
            <a:ext cx="8534400" cy="1200329"/>
          </a:xfrm>
          <a:prstGeom prst="rect">
            <a:avLst/>
          </a:prstGeom>
          <a:noFill/>
        </p:spPr>
        <p:txBody>
          <a:bodyPr wrap="square" rtlCol="0">
            <a:spAutoFit/>
          </a:bodyPr>
          <a:lstStyle/>
          <a:p>
            <a:r>
              <a:rPr lang="en-US" dirty="0" smtClean="0"/>
              <a:t>This is known as the “diamond / water paradox”. The answer lies in the fact that </a:t>
            </a:r>
            <a:r>
              <a:rPr lang="en-US" i="1" dirty="0" smtClean="0"/>
              <a:t>economic value is derived from scarcity</a:t>
            </a:r>
          </a:p>
          <a:p>
            <a:pPr marL="285750" indent="-285750">
              <a:buFont typeface="Arial" pitchFamily="34" charset="0"/>
              <a:buChar char="•"/>
            </a:pPr>
            <a:r>
              <a:rPr lang="en-US" i="1" dirty="0" smtClean="0"/>
              <a:t>The more scarce an item, the more </a:t>
            </a:r>
            <a:r>
              <a:rPr lang="en-US" i="1" dirty="0" err="1" smtClean="0"/>
              <a:t>valueable</a:t>
            </a:r>
            <a:r>
              <a:rPr lang="en-US" i="1" dirty="0" smtClean="0"/>
              <a:t> it is</a:t>
            </a:r>
          </a:p>
          <a:p>
            <a:pPr marL="285750" indent="-285750">
              <a:buFont typeface="Arial" pitchFamily="34" charset="0"/>
              <a:buChar char="•"/>
            </a:pPr>
            <a:r>
              <a:rPr lang="en-US" i="1" dirty="0" smtClean="0"/>
              <a:t>The less scarce, the less value it has in society!</a:t>
            </a:r>
            <a:endParaRPr lang="en-US" dirty="0"/>
          </a:p>
        </p:txBody>
      </p:sp>
      <p:sp>
        <p:nvSpPr>
          <p:cNvPr id="12" name="TextBox 11"/>
          <p:cNvSpPr txBox="1"/>
          <p:nvPr/>
        </p:nvSpPr>
        <p:spPr>
          <a:xfrm>
            <a:off x="5194300" y="187523"/>
            <a:ext cx="2882900" cy="307777"/>
          </a:xfrm>
          <a:prstGeom prst="rect">
            <a:avLst/>
          </a:prstGeom>
          <a:noFill/>
        </p:spPr>
        <p:txBody>
          <a:bodyPr vert="horz" wrap="square" rtlCol="0">
            <a:spAutoFit/>
          </a:bodyPr>
          <a:lstStyle/>
          <a:p>
            <a:pPr algn="ctr"/>
            <a:r>
              <a:rPr lang="en-US" sz="1400" i="1" dirty="0" smtClean="0">
                <a:latin typeface="Lucida Sans - 24"/>
              </a:rPr>
              <a:t>Scarcity</a:t>
            </a:r>
            <a:endParaRPr lang="en-US" sz="1400" i="1" dirty="0">
              <a:latin typeface="Lucida Sans - 1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sp>
        <p:nvSpPr>
          <p:cNvPr id="8" name="TextBox 7"/>
          <p:cNvSpPr txBox="1"/>
          <p:nvPr/>
        </p:nvSpPr>
        <p:spPr>
          <a:xfrm>
            <a:off x="0" y="650677"/>
            <a:ext cx="9067800" cy="1569660"/>
          </a:xfrm>
          <a:prstGeom prst="rect">
            <a:avLst/>
          </a:prstGeom>
          <a:noFill/>
        </p:spPr>
        <p:txBody>
          <a:bodyPr vert="horz" rtlCol="0">
            <a:spAutoFit/>
          </a:bodyPr>
          <a:lstStyle/>
          <a:p>
            <a:r>
              <a:rPr lang="en-US" sz="2400" dirty="0" smtClean="0">
                <a:solidFill>
                  <a:srgbClr val="FF0000"/>
                </a:solidFill>
              </a:rPr>
              <a:t>Specialization based on Comparative Advantage</a:t>
            </a:r>
          </a:p>
          <a:p>
            <a:r>
              <a:rPr lang="en-US" sz="1800" dirty="0" smtClean="0">
                <a:cs typeface="Calibri" pitchFamily="34" charset="0"/>
              </a:rPr>
              <a:t>Because the world’s productive resources are not distributed evenly between nations, it does not make sense that every nation tries to produce the same goods. Rather, nations tend to specialize in goods for which their natural, human and capital resources are particularly appropriate to produce. These may be…</a:t>
            </a:r>
          </a:p>
        </p:txBody>
      </p:sp>
      <p:sp>
        <p:nvSpPr>
          <p:cNvPr id="9" name="TextBox 8"/>
          <p:cNvSpPr txBox="1"/>
          <p:nvPr/>
        </p:nvSpPr>
        <p:spPr>
          <a:xfrm>
            <a:off x="0" y="5146477"/>
            <a:ext cx="9144000" cy="400110"/>
          </a:xfrm>
          <a:prstGeom prst="rect">
            <a:avLst/>
          </a:prstGeom>
          <a:noFill/>
        </p:spPr>
        <p:txBody>
          <a:bodyPr vert="horz" wrap="square" rtlCol="0">
            <a:spAutoFit/>
          </a:bodyPr>
          <a:lstStyle/>
          <a:p>
            <a:pPr algn="ctr"/>
            <a:r>
              <a:rPr lang="en-US" sz="2000" i="1" dirty="0" smtClean="0">
                <a:solidFill>
                  <a:srgbClr val="FF0000"/>
                </a:solidFill>
                <a:latin typeface="Calibri" pitchFamily="34" charset="0"/>
                <a:cs typeface="Calibri" pitchFamily="34" charset="0"/>
              </a:rPr>
              <a:t>What does your country specialize in the production of? Why?</a:t>
            </a:r>
            <a:endParaRPr lang="en-US" sz="2000" i="1" dirty="0">
              <a:solidFill>
                <a:srgbClr val="FF0000"/>
              </a:solidFill>
              <a:latin typeface="Calibri" pitchFamily="34" charset="0"/>
              <a:cs typeface="Calibri"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1355092504"/>
              </p:ext>
            </p:extLst>
          </p:nvPr>
        </p:nvGraphicFramePr>
        <p:xfrm>
          <a:off x="0" y="2250877"/>
          <a:ext cx="9144000" cy="1432560"/>
        </p:xfrm>
        <a:graphic>
          <a:graphicData uri="http://schemas.openxmlformats.org/drawingml/2006/table">
            <a:tbl>
              <a:tblPr firstRow="1" bandRow="1">
                <a:tableStyleId>{BC89EF96-8CEA-46FF-86C4-4CE0E7609802}</a:tableStyleId>
              </a:tblPr>
              <a:tblGrid>
                <a:gridCol w="2213811"/>
                <a:gridCol w="2310063"/>
                <a:gridCol w="2310063"/>
                <a:gridCol w="2310063"/>
              </a:tblGrid>
              <a:tr h="38100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rgbClr val="0000CC"/>
                          </a:solidFill>
                          <a:latin typeface="Gill Sans"/>
                        </a:rPr>
                        <a:t>Labor-intensive goods</a:t>
                      </a:r>
                    </a:p>
                  </a:txBody>
                  <a:tcPr marT="38100" marB="38100">
                    <a:lnL w="12700" cmpd="sng">
                      <a:noFill/>
                    </a:lnL>
                    <a:lnR w="12700" cmpd="sng">
                      <a:noFill/>
                    </a:lnR>
                    <a:lnT w="12700" cmpd="sng">
                      <a:noFill/>
                    </a:lnT>
                    <a:lnB w="25400" cmpd="sng">
                      <a:noFill/>
                    </a:lnB>
                    <a:lnTlToBr w="12700" cmpd="sng">
                      <a:noFill/>
                      <a:prstDash val="solid"/>
                    </a:lnTlToBr>
                    <a:lnBlToTr w="12700" cmpd="sng">
                      <a:noFill/>
                      <a:prstDash val="solid"/>
                    </a:lnBlToTr>
                  </a:tcPr>
                </a:tc>
                <a:tc hMerge="1">
                  <a:txBody>
                    <a:bodyPr/>
                    <a:lstStyle/>
                    <a:p>
                      <a:endParaRPr lang="en-US" dirty="0"/>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rgbClr val="FF0000"/>
                          </a:solidFill>
                          <a:latin typeface="Gill Sans"/>
                        </a:rPr>
                        <a:t>Land-intensive goods</a:t>
                      </a:r>
                    </a:p>
                  </a:txBody>
                  <a:tcPr marT="38100" marB="38100">
                    <a:lnL w="12700" cmpd="sng">
                      <a:noFill/>
                    </a:lnL>
                    <a:lnR w="12700" cmpd="sng">
                      <a:noFill/>
                    </a:lnR>
                    <a:lnT w="12700" cmpd="sng">
                      <a:noFill/>
                    </a:lnT>
                    <a:lnB w="25400" cmpd="sng">
                      <a:noFill/>
                    </a:lnB>
                    <a:lnTlToBr w="12700" cmpd="sng">
                      <a:noFill/>
                      <a:prstDash val="solid"/>
                    </a:lnTlToBr>
                    <a:lnBlToTr w="12700" cmpd="sng">
                      <a:noFill/>
                      <a:prstDash val="solid"/>
                    </a:lnBlToTr>
                  </a:tcPr>
                </a:tc>
                <a:tc hMerge="1">
                  <a:txBody>
                    <a:bodyPr/>
                    <a:lstStyle/>
                    <a:p>
                      <a:endParaRPr lang="en-US" dirty="0"/>
                    </a:p>
                  </a:txBody>
                  <a:tcPr>
                    <a:lnL w="12700" cmpd="sng">
                      <a:noFill/>
                    </a:lnL>
                    <a:lnR w="12700" cmpd="sng">
                      <a:noFill/>
                    </a:lnR>
                    <a:lnT w="12700" cmpd="sng">
                      <a:noFill/>
                    </a:lnT>
                    <a:lnB w="25400" cmpd="sng">
                      <a:noFill/>
                    </a:lnB>
                    <a:lnTlToBr w="12700" cmpd="sng">
                      <a:noFill/>
                      <a:prstDash val="solid"/>
                    </a:lnTlToBr>
                    <a:lnBlToTr w="12700" cmpd="sng">
                      <a:noFill/>
                      <a:prstDash val="solid"/>
                    </a:lnBlToTr>
                  </a:tcPr>
                </a:tc>
              </a:tr>
              <a:tr h="10515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Examples:</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Textiles</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Low-skilled</a:t>
                      </a:r>
                      <a:r>
                        <a:rPr lang="en-US" sz="1600" b="0" baseline="0" dirty="0" smtClean="0">
                          <a:latin typeface="Calibri" pitchFamily="34" charset="0"/>
                          <a:cs typeface="Calibri" pitchFamily="34" charset="0"/>
                        </a:rPr>
                        <a:t> manufactured goods</a:t>
                      </a:r>
                      <a:endParaRPr lang="en-US" sz="1400" b="0" dirty="0" smtClean="0">
                        <a:latin typeface="Calibri" pitchFamily="34" charset="0"/>
                        <a:cs typeface="Calibri"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Where?</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China</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Latin America</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Low-wage countries</a:t>
                      </a:r>
                      <a:endParaRPr lang="en-US" sz="1600" b="0" dirty="0">
                        <a:latin typeface="Calibri" pitchFamily="34" charset="0"/>
                        <a:cs typeface="Calibri"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Examples:</a:t>
                      </a:r>
                    </a:p>
                    <a:p>
                      <a:pPr algn="ctr"/>
                      <a:r>
                        <a:rPr lang="en-US" sz="1600" b="0" dirty="0" smtClean="0">
                          <a:latin typeface="Calibri" pitchFamily="34" charset="0"/>
                          <a:cs typeface="Calibri" pitchFamily="34" charset="0"/>
                        </a:rPr>
                        <a:t>Agricultural</a:t>
                      </a:r>
                      <a:r>
                        <a:rPr lang="en-US" sz="1600" b="0" baseline="0" dirty="0" smtClean="0">
                          <a:latin typeface="Calibri" pitchFamily="34" charset="0"/>
                          <a:cs typeface="Calibri" pitchFamily="34" charset="0"/>
                        </a:rPr>
                        <a:t> products</a:t>
                      </a:r>
                    </a:p>
                    <a:p>
                      <a:pPr algn="ctr"/>
                      <a:r>
                        <a:rPr lang="en-US" sz="1600" b="0" baseline="0" dirty="0" smtClean="0">
                          <a:latin typeface="Calibri" pitchFamily="34" charset="0"/>
                          <a:cs typeface="Calibri" pitchFamily="34" charset="0"/>
                        </a:rPr>
                        <a:t>Minerals</a:t>
                      </a:r>
                    </a:p>
                    <a:p>
                      <a:pPr algn="ctr"/>
                      <a:r>
                        <a:rPr lang="en-US" sz="1600" b="0" baseline="0" dirty="0" smtClean="0">
                          <a:latin typeface="Calibri" pitchFamily="34" charset="0"/>
                          <a:cs typeface="Calibri" pitchFamily="34" charset="0"/>
                        </a:rPr>
                        <a:t>Timber resources</a:t>
                      </a:r>
                      <a:endParaRPr lang="en-US" sz="1600" b="0" dirty="0">
                        <a:latin typeface="Calibri" pitchFamily="34" charset="0"/>
                        <a:cs typeface="Calibri"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solidFill>
                      <a:schemeClr val="accent2">
                        <a:lumMod val="60000"/>
                        <a:lumOff val="40000"/>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Where?</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North America</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Russia</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Australia</a:t>
                      </a:r>
                      <a:endParaRPr lang="en-US" sz="1600" b="0" dirty="0">
                        <a:latin typeface="Calibri" pitchFamily="34" charset="0"/>
                        <a:cs typeface="Calibri"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solidFill>
                      <a:schemeClr val="accent2">
                        <a:lumMod val="60000"/>
                        <a:lumOff val="40000"/>
                        <a:alpha val="20000"/>
                      </a:schemeClr>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489858771"/>
              </p:ext>
            </p:extLst>
          </p:nvPr>
        </p:nvGraphicFramePr>
        <p:xfrm>
          <a:off x="-19494" y="3698677"/>
          <a:ext cx="9163493" cy="1371600"/>
        </p:xfrm>
        <a:graphic>
          <a:graphicData uri="http://schemas.openxmlformats.org/drawingml/2006/table">
            <a:tbl>
              <a:tblPr firstRow="1" bandRow="1">
                <a:tableStyleId>{616DA210-FB5B-4158-B5E0-FEB733F419BA}</a:tableStyleId>
              </a:tblPr>
              <a:tblGrid>
                <a:gridCol w="4484263"/>
                <a:gridCol w="4679230"/>
              </a:tblGrid>
              <a:tr h="3200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lumMod val="75000"/>
                              <a:lumOff val="25000"/>
                            </a:schemeClr>
                          </a:solidFill>
                          <a:latin typeface="Gill Sans"/>
                        </a:rPr>
                        <a:t>Capital-intensive goods</a:t>
                      </a:r>
                    </a:p>
                  </a:txBody>
                  <a:tcPr marT="38100" marB="38100">
                    <a:lnL w="12700" cmpd="sng">
                      <a:noFill/>
                    </a:lnL>
                    <a:lnR w="12700" cmpd="sng">
                      <a:noFill/>
                    </a:lnR>
                    <a:lnT w="12700" cmpd="sng">
                      <a:noFill/>
                    </a:lnT>
                    <a:lnB w="25400" cmpd="sng">
                      <a:noFill/>
                    </a:lnB>
                    <a:lnTlToBr w="12700" cmpd="sng">
                      <a:noFill/>
                      <a:prstDash val="solid"/>
                    </a:lnTlToBr>
                    <a:lnBlToTr w="12700" cmpd="sng">
                      <a:noFill/>
                      <a:prstDash val="solid"/>
                    </a:lnBlToTr>
                  </a:tcPr>
                </a:tc>
                <a:tc hMerge="1">
                  <a:txBody>
                    <a:bodyPr/>
                    <a:lstStyle/>
                    <a:p>
                      <a:endParaRPr lang="en-US" dirty="0"/>
                    </a:p>
                  </a:txBody>
                  <a:tcPr/>
                </a:tc>
              </a:tr>
              <a:tr h="1051560">
                <a:tc>
                  <a:txBody>
                    <a:bodyPr/>
                    <a:lstStyle/>
                    <a:p>
                      <a:pPr algn="ctr"/>
                      <a:r>
                        <a:rPr lang="en-US" sz="1600" b="1" dirty="0" smtClean="0">
                          <a:latin typeface="Calibri" pitchFamily="34" charset="0"/>
                          <a:cs typeface="Calibri" pitchFamily="34" charset="0"/>
                        </a:rPr>
                        <a:t>Examples:</a:t>
                      </a:r>
                    </a:p>
                    <a:p>
                      <a:pPr algn="ctr"/>
                      <a:r>
                        <a:rPr lang="en-US" sz="1600" b="0" dirty="0" smtClean="0">
                          <a:latin typeface="Calibri" pitchFamily="34" charset="0"/>
                          <a:cs typeface="Calibri" pitchFamily="34" charset="0"/>
                        </a:rPr>
                        <a:t>Airplanes</a:t>
                      </a:r>
                    </a:p>
                    <a:p>
                      <a:pPr algn="ctr"/>
                      <a:r>
                        <a:rPr lang="en-US" sz="1600" b="0" dirty="0" smtClean="0">
                          <a:latin typeface="Calibri" pitchFamily="34" charset="0"/>
                          <a:cs typeface="Calibri" pitchFamily="34" charset="0"/>
                        </a:rPr>
                        <a:t>Automobiles</a:t>
                      </a:r>
                    </a:p>
                    <a:p>
                      <a:pPr algn="ctr"/>
                      <a:r>
                        <a:rPr lang="en-US" sz="1600" b="0" dirty="0" smtClean="0">
                          <a:latin typeface="Calibri" pitchFamily="34" charset="0"/>
                          <a:cs typeface="Calibri" pitchFamily="34" charset="0"/>
                        </a:rPr>
                        <a:t>Microchips</a:t>
                      </a:r>
                      <a:endParaRPr lang="en-US" sz="1600" b="0" dirty="0">
                        <a:latin typeface="Calibri" pitchFamily="34" charset="0"/>
                        <a:cs typeface="Calibri"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Where?</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Western</a:t>
                      </a:r>
                      <a:r>
                        <a:rPr lang="en-US" sz="1600" b="0" baseline="0" dirty="0" smtClean="0">
                          <a:latin typeface="Calibri" pitchFamily="34" charset="0"/>
                          <a:cs typeface="Calibri" pitchFamily="34" charset="0"/>
                        </a:rPr>
                        <a:t> Europe</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baseline="0" dirty="0" smtClean="0">
                          <a:latin typeface="Calibri" pitchFamily="34" charset="0"/>
                          <a:cs typeface="Calibri" pitchFamily="34" charset="0"/>
                        </a:rPr>
                        <a:t>Japan</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baseline="0" dirty="0" smtClean="0">
                          <a:latin typeface="Calibri" pitchFamily="34" charset="0"/>
                          <a:cs typeface="Calibri" pitchFamily="34" charset="0"/>
                        </a:rPr>
                        <a:t>South Korea</a:t>
                      </a:r>
                      <a:endParaRPr lang="en-US" sz="1600" b="0" dirty="0">
                        <a:latin typeface="Calibri" pitchFamily="34" charset="0"/>
                        <a:cs typeface="Calibri"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16109301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sp>
        <p:nvSpPr>
          <p:cNvPr id="3" name="TextBox 2"/>
          <p:cNvSpPr txBox="1"/>
          <p:nvPr/>
        </p:nvSpPr>
        <p:spPr>
          <a:xfrm>
            <a:off x="0" y="650679"/>
            <a:ext cx="9067800" cy="2277547"/>
          </a:xfrm>
          <a:prstGeom prst="rect">
            <a:avLst/>
          </a:prstGeom>
          <a:noFill/>
        </p:spPr>
        <p:txBody>
          <a:bodyPr vert="horz" rtlCol="0">
            <a:spAutoFit/>
          </a:bodyPr>
          <a:lstStyle/>
          <a:p>
            <a:r>
              <a:rPr lang="en-US" sz="2400" dirty="0" smtClean="0">
                <a:solidFill>
                  <a:srgbClr val="FF0000"/>
                </a:solidFill>
              </a:rPr>
              <a:t>Specialization based on Comparative Advantage</a:t>
            </a:r>
          </a:p>
          <a:p>
            <a:r>
              <a:rPr lang="en-US" dirty="0" smtClean="0">
                <a:cs typeface="Calibri" pitchFamily="34" charset="0"/>
              </a:rPr>
              <a:t>What a particular nation should produce and trade is based on what the country has a comparative advantage in the production of.</a:t>
            </a:r>
            <a:endParaRPr lang="en-US" dirty="0">
              <a:cs typeface="Calibri" pitchFamily="34" charset="0"/>
            </a:endParaRPr>
          </a:p>
          <a:p>
            <a:pPr marL="285750" indent="-285750">
              <a:buFont typeface="Arial" pitchFamily="34" charset="0"/>
              <a:buChar char="•"/>
            </a:pPr>
            <a:r>
              <a:rPr lang="en-US" sz="1600" b="1" dirty="0">
                <a:solidFill>
                  <a:srgbClr val="0000FF"/>
                </a:solidFill>
              </a:rPr>
              <a:t>Comparative Advantage: </a:t>
            </a:r>
            <a:r>
              <a:rPr lang="en-US" sz="1600" dirty="0"/>
              <a:t>A country has a comparative advantage in production of a certain product when it can produce that product at a lower relative </a:t>
            </a:r>
            <a:r>
              <a:rPr lang="en-US" sz="1600" b="1" dirty="0"/>
              <a:t>opportunity cost </a:t>
            </a:r>
            <a:r>
              <a:rPr lang="en-US" sz="1600" dirty="0"/>
              <a:t>than another country</a:t>
            </a:r>
            <a:r>
              <a:rPr lang="en-US" sz="1600" i="1" dirty="0" smtClean="0">
                <a:solidFill>
                  <a:srgbClr val="666666"/>
                </a:solidFill>
              </a:rPr>
              <a:t>.</a:t>
            </a:r>
          </a:p>
          <a:p>
            <a:r>
              <a:rPr lang="en-US" sz="1600" b="1" dirty="0">
                <a:solidFill>
                  <a:srgbClr val="FF0000"/>
                </a:solidFill>
              </a:rPr>
              <a:t>Production Possibilities Analysis</a:t>
            </a:r>
            <a:r>
              <a:rPr lang="en-US" sz="1600" b="1" dirty="0" smtClean="0">
                <a:solidFill>
                  <a:srgbClr val="FF0000"/>
                </a:solidFill>
              </a:rPr>
              <a:t>: </a:t>
            </a:r>
            <a:r>
              <a:rPr lang="en-US" sz="1600" dirty="0" smtClean="0">
                <a:solidFill>
                  <a:srgbClr val="FF0000"/>
                </a:solidFill>
              </a:rPr>
              <a:t>Consider two countries, South Korea and the United States.</a:t>
            </a:r>
            <a:endParaRPr lang="en-US" sz="1600" dirty="0">
              <a:cs typeface="Calibri" pitchFamily="34" charset="0"/>
            </a:endParaRPr>
          </a:p>
          <a:p>
            <a:pPr marL="285750" indent="-285750">
              <a:buFont typeface="Arial" pitchFamily="34" charset="0"/>
              <a:buChar char="•"/>
            </a:pPr>
            <a:endParaRPr lang="en-US" sz="1600" i="1" dirty="0">
              <a:solidFill>
                <a:srgbClr val="666666"/>
              </a:solidFill>
            </a:endParaRPr>
          </a:p>
          <a:p>
            <a:endParaRPr lang="en-US" dirty="0" smtClean="0">
              <a:cs typeface="Calibri" pitchFamily="34" charset="0"/>
            </a:endParaRPr>
          </a:p>
        </p:txBody>
      </p:sp>
      <p:sp>
        <p:nvSpPr>
          <p:cNvPr id="4" name="TextBox 3"/>
          <p:cNvSpPr txBox="1"/>
          <p:nvPr/>
        </p:nvSpPr>
        <p:spPr>
          <a:xfrm>
            <a:off x="177800" y="2420454"/>
            <a:ext cx="3327400" cy="2693045"/>
          </a:xfrm>
          <a:prstGeom prst="rect">
            <a:avLst/>
          </a:prstGeom>
          <a:noFill/>
        </p:spPr>
        <p:txBody>
          <a:bodyPr vert="horz" rtlCol="0">
            <a:spAutoFit/>
          </a:bodyPr>
          <a:lstStyle/>
          <a:p>
            <a:r>
              <a:rPr lang="en-US" sz="1300" b="1" dirty="0" smtClean="0">
                <a:solidFill>
                  <a:schemeClr val="tx1">
                    <a:lumMod val="75000"/>
                    <a:lumOff val="25000"/>
                  </a:schemeClr>
                </a:solidFill>
                <a:latin typeface="Gill Sans"/>
              </a:rPr>
              <a:t>How much do apples "cost“ each country to produce? </a:t>
            </a:r>
            <a:endParaRPr lang="en-US" sz="1300" b="1" dirty="0">
              <a:solidFill>
                <a:schemeClr val="tx1">
                  <a:lumMod val="75000"/>
                  <a:lumOff val="25000"/>
                </a:schemeClr>
              </a:solidFill>
              <a:latin typeface="Gill Sans"/>
            </a:endParaRPr>
          </a:p>
          <a:p>
            <a:pPr marL="285750" indent="-285750">
              <a:buFont typeface="Arial" pitchFamily="34" charset="0"/>
              <a:buChar char="•"/>
            </a:pPr>
            <a:r>
              <a:rPr lang="en-US" sz="1300" dirty="0" smtClean="0">
                <a:solidFill>
                  <a:schemeClr val="tx1">
                    <a:lumMod val="75000"/>
                    <a:lumOff val="25000"/>
                  </a:schemeClr>
                </a:solidFill>
                <a:latin typeface="Gill Sans"/>
              </a:rPr>
              <a:t>The US can produce </a:t>
            </a:r>
            <a:r>
              <a:rPr lang="en-US" sz="1300" i="1" dirty="0" smtClean="0">
                <a:solidFill>
                  <a:schemeClr val="tx1">
                    <a:lumMod val="75000"/>
                    <a:lumOff val="25000"/>
                  </a:schemeClr>
                </a:solidFill>
                <a:latin typeface="Gill Sans"/>
              </a:rPr>
              <a:t>either </a:t>
            </a:r>
            <a:r>
              <a:rPr lang="en-US" sz="1300" dirty="0" smtClean="0">
                <a:solidFill>
                  <a:schemeClr val="tx1">
                    <a:lumMod val="75000"/>
                    <a:lumOff val="25000"/>
                  </a:schemeClr>
                </a:solidFill>
                <a:latin typeface="Gill Sans"/>
              </a:rPr>
              <a:t>39 apples </a:t>
            </a:r>
            <a:r>
              <a:rPr lang="en-US" sz="1300" i="1" dirty="0" smtClean="0">
                <a:solidFill>
                  <a:schemeClr val="tx1">
                    <a:lumMod val="75000"/>
                    <a:lumOff val="25000"/>
                  </a:schemeClr>
                </a:solidFill>
                <a:latin typeface="Gill Sans"/>
              </a:rPr>
              <a:t>or </a:t>
            </a:r>
            <a:r>
              <a:rPr lang="en-US" sz="1300" dirty="0" smtClean="0">
                <a:solidFill>
                  <a:schemeClr val="tx1">
                    <a:lumMod val="75000"/>
                    <a:lumOff val="25000"/>
                  </a:schemeClr>
                </a:solidFill>
                <a:latin typeface="Gill Sans"/>
              </a:rPr>
              <a:t>13 cell phones.</a:t>
            </a:r>
          </a:p>
          <a:p>
            <a:pPr marL="285750" indent="-285750">
              <a:buFont typeface="Arial" pitchFamily="34" charset="0"/>
              <a:buChar char="•"/>
            </a:pPr>
            <a:r>
              <a:rPr lang="en-US" sz="1300" dirty="0" smtClean="0">
                <a:solidFill>
                  <a:schemeClr val="tx1">
                    <a:lumMod val="75000"/>
                    <a:lumOff val="25000"/>
                  </a:schemeClr>
                </a:solidFill>
                <a:latin typeface="Gill Sans"/>
              </a:rPr>
              <a:t>1 apple = 1/3 cell phone</a:t>
            </a:r>
          </a:p>
          <a:p>
            <a:pPr marL="285750" indent="-285750">
              <a:buFont typeface="Arial" pitchFamily="34" charset="0"/>
              <a:buChar char="•"/>
            </a:pPr>
            <a:r>
              <a:rPr lang="en-US" sz="1300" dirty="0" smtClean="0">
                <a:solidFill>
                  <a:schemeClr val="tx1">
                    <a:lumMod val="75000"/>
                    <a:lumOff val="25000"/>
                  </a:schemeClr>
                </a:solidFill>
                <a:latin typeface="Gill Sans"/>
              </a:rPr>
              <a:t>S. Korea can produce </a:t>
            </a:r>
            <a:r>
              <a:rPr lang="en-US" sz="1300" i="1" dirty="0" smtClean="0">
                <a:solidFill>
                  <a:schemeClr val="tx1">
                    <a:lumMod val="75000"/>
                    <a:lumOff val="25000"/>
                  </a:schemeClr>
                </a:solidFill>
                <a:latin typeface="Gill Sans"/>
              </a:rPr>
              <a:t>either </a:t>
            </a:r>
            <a:r>
              <a:rPr lang="en-US" sz="1300" dirty="0" smtClean="0">
                <a:solidFill>
                  <a:schemeClr val="tx1">
                    <a:lumMod val="75000"/>
                    <a:lumOff val="25000"/>
                  </a:schemeClr>
                </a:solidFill>
                <a:latin typeface="Gill Sans"/>
              </a:rPr>
              <a:t>24 apples </a:t>
            </a:r>
            <a:r>
              <a:rPr lang="en-US" sz="1300" i="1" dirty="0" smtClean="0">
                <a:solidFill>
                  <a:schemeClr val="tx1">
                    <a:lumMod val="75000"/>
                    <a:lumOff val="25000"/>
                  </a:schemeClr>
                </a:solidFill>
                <a:latin typeface="Gill Sans"/>
              </a:rPr>
              <a:t>or </a:t>
            </a:r>
            <a:r>
              <a:rPr lang="en-US" sz="1300" dirty="0" smtClean="0">
                <a:solidFill>
                  <a:schemeClr val="tx1">
                    <a:lumMod val="75000"/>
                    <a:lumOff val="25000"/>
                  </a:schemeClr>
                </a:solidFill>
                <a:latin typeface="Gill Sans"/>
              </a:rPr>
              <a:t>12 cell phones.</a:t>
            </a:r>
          </a:p>
          <a:p>
            <a:pPr marL="285750" indent="-285750">
              <a:buFont typeface="Arial" pitchFamily="34" charset="0"/>
              <a:buChar char="•"/>
            </a:pPr>
            <a:r>
              <a:rPr lang="en-US" sz="1300" dirty="0" smtClean="0">
                <a:solidFill>
                  <a:schemeClr val="tx1">
                    <a:lumMod val="75000"/>
                    <a:lumOff val="25000"/>
                  </a:schemeClr>
                </a:solidFill>
                <a:latin typeface="Gill Sans"/>
              </a:rPr>
              <a:t>1 apple = ½ cell phone</a:t>
            </a:r>
          </a:p>
          <a:p>
            <a:r>
              <a:rPr lang="en-US" sz="1300" b="1" dirty="0" smtClean="0">
                <a:solidFill>
                  <a:schemeClr val="tx1">
                    <a:lumMod val="75000"/>
                    <a:lumOff val="25000"/>
                  </a:schemeClr>
                </a:solidFill>
                <a:latin typeface="Gill Sans"/>
              </a:rPr>
              <a:t>How much do cell phones “cost”?</a:t>
            </a:r>
          </a:p>
          <a:p>
            <a:pPr marL="285750" indent="-285750">
              <a:buFont typeface="Arial" pitchFamily="34" charset="0"/>
              <a:buChar char="•"/>
            </a:pPr>
            <a:r>
              <a:rPr lang="en-US" sz="1300" dirty="0" smtClean="0">
                <a:solidFill>
                  <a:schemeClr val="tx1">
                    <a:lumMod val="75000"/>
                    <a:lumOff val="25000"/>
                  </a:schemeClr>
                </a:solidFill>
                <a:latin typeface="Gill Sans"/>
              </a:rPr>
              <a:t>The US must give up 3 apples for each cell phone it produces.</a:t>
            </a:r>
          </a:p>
          <a:p>
            <a:pPr marL="285750" indent="-285750">
              <a:buFont typeface="Arial" pitchFamily="34" charset="0"/>
              <a:buChar char="•"/>
            </a:pPr>
            <a:r>
              <a:rPr lang="en-US" sz="1300" dirty="0" smtClean="0">
                <a:solidFill>
                  <a:schemeClr val="tx1">
                    <a:lumMod val="75000"/>
                    <a:lumOff val="25000"/>
                  </a:schemeClr>
                </a:solidFill>
                <a:latin typeface="Gill Sans"/>
              </a:rPr>
              <a:t>S. Korea must give up only 2 apples for each cell phone it produces.</a:t>
            </a:r>
            <a:endParaRPr lang="en-US" sz="1300" b="1" dirty="0" smtClean="0">
              <a:solidFill>
                <a:schemeClr val="tx1">
                  <a:lumMod val="75000"/>
                  <a:lumOff val="25000"/>
                </a:schemeClr>
              </a:solidFill>
              <a:latin typeface="Gill Sans"/>
            </a:endParaRPr>
          </a:p>
        </p:txBody>
      </p:sp>
      <p:grpSp>
        <p:nvGrpSpPr>
          <p:cNvPr id="5" name="Group 4"/>
          <p:cNvGrpSpPr/>
          <p:nvPr/>
        </p:nvGrpSpPr>
        <p:grpSpPr>
          <a:xfrm>
            <a:off x="3475305" y="2403277"/>
            <a:ext cx="5592497" cy="2656770"/>
            <a:chOff x="292100" y="2679700"/>
            <a:chExt cx="5702300" cy="3289353"/>
          </a:xfrm>
        </p:grpSpPr>
        <p:grpSp>
          <p:nvGrpSpPr>
            <p:cNvPr id="7" name="Group 26"/>
            <p:cNvGrpSpPr/>
            <p:nvPr/>
          </p:nvGrpSpPr>
          <p:grpSpPr>
            <a:xfrm>
              <a:off x="292100" y="2694304"/>
              <a:ext cx="5702300" cy="3274749"/>
              <a:chOff x="292100" y="2694304"/>
              <a:chExt cx="5702300" cy="3274749"/>
            </a:xfrm>
          </p:grpSpPr>
          <p:grpSp>
            <p:nvGrpSpPr>
              <p:cNvPr id="10" name="Group 9"/>
              <p:cNvGrpSpPr/>
              <p:nvPr/>
            </p:nvGrpSpPr>
            <p:grpSpPr>
              <a:xfrm>
                <a:off x="328681" y="2694304"/>
                <a:ext cx="3287135" cy="3274749"/>
                <a:chOff x="328681" y="2694304"/>
                <a:chExt cx="3287135" cy="3274749"/>
              </a:xfrm>
            </p:grpSpPr>
            <p:cxnSp>
              <p:nvCxnSpPr>
                <p:cNvPr id="22" name="Straight Connector 10"/>
                <p:cNvCxnSpPr/>
                <p:nvPr/>
              </p:nvCxnSpPr>
              <p:spPr>
                <a:xfrm>
                  <a:off x="675258" y="2694304"/>
                  <a:ext cx="0" cy="269113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3" name="Straight Connector 11"/>
                <p:cNvCxnSpPr/>
                <p:nvPr/>
              </p:nvCxnSpPr>
              <p:spPr>
                <a:xfrm>
                  <a:off x="663448" y="5397246"/>
                  <a:ext cx="2952368"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12"/>
                <p:cNvSpPr txBox="1"/>
                <p:nvPr/>
              </p:nvSpPr>
              <p:spPr>
                <a:xfrm rot="16200000">
                  <a:off x="0" y="3680280"/>
                  <a:ext cx="939799" cy="282438"/>
                </a:xfrm>
                <a:prstGeom prst="rect">
                  <a:avLst/>
                </a:prstGeom>
                <a:noFill/>
              </p:spPr>
              <p:txBody>
                <a:bodyPr vert="horz" rtlCol="0">
                  <a:spAutoFit/>
                </a:bodyPr>
                <a:lstStyle/>
                <a:p>
                  <a:r>
                    <a:rPr lang="en-US" sz="1200" smtClean="0">
                      <a:solidFill>
                        <a:srgbClr val="000000"/>
                      </a:solidFill>
                    </a:rPr>
                    <a:t>apples</a:t>
                  </a:r>
                  <a:endParaRPr lang="en-US" sz="1200">
                    <a:solidFill>
                      <a:srgbClr val="000000"/>
                    </a:solidFill>
                  </a:endParaRPr>
                </a:p>
              </p:txBody>
            </p:sp>
            <p:sp>
              <p:nvSpPr>
                <p:cNvPr id="25" name="TextBox 13"/>
                <p:cNvSpPr txBox="1"/>
                <p:nvPr/>
              </p:nvSpPr>
              <p:spPr>
                <a:xfrm>
                  <a:off x="1574800" y="5626100"/>
                  <a:ext cx="1371601" cy="342953"/>
                </a:xfrm>
                <a:prstGeom prst="rect">
                  <a:avLst/>
                </a:prstGeom>
                <a:noFill/>
              </p:spPr>
              <p:txBody>
                <a:bodyPr vert="horz" rtlCol="0">
                  <a:spAutoFit/>
                </a:bodyPr>
                <a:lstStyle/>
                <a:p>
                  <a:r>
                    <a:rPr lang="en-US" sz="1200" smtClean="0">
                      <a:solidFill>
                        <a:srgbClr val="000000"/>
                      </a:solidFill>
                    </a:rPr>
                    <a:t>cell phones</a:t>
                  </a:r>
                  <a:endParaRPr lang="en-US" sz="1200">
                    <a:solidFill>
                      <a:srgbClr val="000000"/>
                    </a:solidFill>
                  </a:endParaRPr>
                </a:p>
              </p:txBody>
            </p:sp>
          </p:grpSp>
          <p:grpSp>
            <p:nvGrpSpPr>
              <p:cNvPr id="11" name="Group 19"/>
              <p:cNvGrpSpPr/>
              <p:nvPr/>
            </p:nvGrpSpPr>
            <p:grpSpPr>
              <a:xfrm>
                <a:off x="3122681" y="2694304"/>
                <a:ext cx="2871719" cy="3274749"/>
                <a:chOff x="3122681" y="2694304"/>
                <a:chExt cx="2871719" cy="3274749"/>
              </a:xfrm>
            </p:grpSpPr>
            <p:cxnSp>
              <p:nvCxnSpPr>
                <p:cNvPr id="18" name="Straight Connector 15"/>
                <p:cNvCxnSpPr/>
                <p:nvPr/>
              </p:nvCxnSpPr>
              <p:spPr>
                <a:xfrm>
                  <a:off x="3722623" y="2694304"/>
                  <a:ext cx="0" cy="269113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3710685" y="5385434"/>
                  <a:ext cx="2283715" cy="1181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rot="16200000">
                  <a:off x="2794000" y="3680280"/>
                  <a:ext cx="939799" cy="282438"/>
                </a:xfrm>
                <a:prstGeom prst="rect">
                  <a:avLst/>
                </a:prstGeom>
                <a:noFill/>
              </p:spPr>
              <p:txBody>
                <a:bodyPr vert="horz" rtlCol="0">
                  <a:spAutoFit/>
                </a:bodyPr>
                <a:lstStyle/>
                <a:p>
                  <a:r>
                    <a:rPr lang="en-US" sz="1200" smtClean="0">
                      <a:solidFill>
                        <a:srgbClr val="000000"/>
                      </a:solidFill>
                    </a:rPr>
                    <a:t>apples</a:t>
                  </a:r>
                  <a:endParaRPr lang="en-US" sz="1200">
                    <a:solidFill>
                      <a:srgbClr val="000000"/>
                    </a:solidFill>
                  </a:endParaRPr>
                </a:p>
              </p:txBody>
            </p:sp>
            <p:sp>
              <p:nvSpPr>
                <p:cNvPr id="21" name="TextBox 20"/>
                <p:cNvSpPr txBox="1"/>
                <p:nvPr/>
              </p:nvSpPr>
              <p:spPr>
                <a:xfrm>
                  <a:off x="4622800" y="5626100"/>
                  <a:ext cx="1371600" cy="342953"/>
                </a:xfrm>
                <a:prstGeom prst="rect">
                  <a:avLst/>
                </a:prstGeom>
                <a:noFill/>
              </p:spPr>
              <p:txBody>
                <a:bodyPr vert="horz" rtlCol="0">
                  <a:spAutoFit/>
                </a:bodyPr>
                <a:lstStyle/>
                <a:p>
                  <a:r>
                    <a:rPr lang="en-US" sz="1200" smtClean="0">
                      <a:solidFill>
                        <a:srgbClr val="000000"/>
                      </a:solidFill>
                    </a:rPr>
                    <a:t>cell phones</a:t>
                  </a:r>
                  <a:endParaRPr lang="en-US" sz="1200">
                    <a:solidFill>
                      <a:srgbClr val="000000"/>
                    </a:solidFill>
                  </a:endParaRPr>
                </a:p>
              </p:txBody>
            </p:sp>
          </p:grpSp>
          <p:cxnSp>
            <p:nvCxnSpPr>
              <p:cNvPr id="12" name="Straight Connector 11"/>
              <p:cNvCxnSpPr/>
              <p:nvPr/>
            </p:nvCxnSpPr>
            <p:spPr>
              <a:xfrm>
                <a:off x="687197" y="2894964"/>
                <a:ext cx="1944497" cy="2502282"/>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92100" y="2806700"/>
                <a:ext cx="558800" cy="342953"/>
              </a:xfrm>
              <a:prstGeom prst="rect">
                <a:avLst/>
              </a:prstGeom>
              <a:noFill/>
            </p:spPr>
            <p:txBody>
              <a:bodyPr vert="horz" rtlCol="0">
                <a:spAutoFit/>
              </a:bodyPr>
              <a:lstStyle/>
              <a:p>
                <a:r>
                  <a:rPr lang="en-US" sz="1200" smtClean="0">
                    <a:solidFill>
                      <a:srgbClr val="000000"/>
                    </a:solidFill>
                  </a:rPr>
                  <a:t>39</a:t>
                </a:r>
                <a:endParaRPr lang="en-US" sz="1200">
                  <a:solidFill>
                    <a:srgbClr val="000000"/>
                  </a:solidFill>
                </a:endParaRPr>
              </a:p>
            </p:txBody>
          </p:sp>
          <p:sp>
            <p:nvSpPr>
              <p:cNvPr id="14" name="TextBox 13"/>
              <p:cNvSpPr txBox="1"/>
              <p:nvPr/>
            </p:nvSpPr>
            <p:spPr>
              <a:xfrm>
                <a:off x="2489200" y="5448300"/>
                <a:ext cx="558800" cy="342953"/>
              </a:xfrm>
              <a:prstGeom prst="rect">
                <a:avLst/>
              </a:prstGeom>
              <a:noFill/>
            </p:spPr>
            <p:txBody>
              <a:bodyPr vert="horz" rtlCol="0">
                <a:spAutoFit/>
              </a:bodyPr>
              <a:lstStyle/>
              <a:p>
                <a:r>
                  <a:rPr lang="en-US" sz="1200" smtClean="0">
                    <a:solidFill>
                      <a:srgbClr val="000000"/>
                    </a:solidFill>
                  </a:rPr>
                  <a:t>13</a:t>
                </a:r>
                <a:endParaRPr lang="en-US" sz="1200">
                  <a:solidFill>
                    <a:srgbClr val="000000"/>
                  </a:solidFill>
                </a:endParaRPr>
              </a:p>
            </p:txBody>
          </p:sp>
          <p:sp>
            <p:nvSpPr>
              <p:cNvPr id="15" name="TextBox 14"/>
              <p:cNvSpPr txBox="1"/>
              <p:nvPr/>
            </p:nvSpPr>
            <p:spPr>
              <a:xfrm>
                <a:off x="3352800" y="3454400"/>
                <a:ext cx="558800" cy="342953"/>
              </a:xfrm>
              <a:prstGeom prst="rect">
                <a:avLst/>
              </a:prstGeom>
              <a:noFill/>
            </p:spPr>
            <p:txBody>
              <a:bodyPr vert="horz" rtlCol="0">
                <a:spAutoFit/>
              </a:bodyPr>
              <a:lstStyle/>
              <a:p>
                <a:r>
                  <a:rPr lang="en-US" sz="1200" smtClean="0">
                    <a:solidFill>
                      <a:srgbClr val="000000"/>
                    </a:solidFill>
                  </a:rPr>
                  <a:t>24</a:t>
                </a:r>
                <a:endParaRPr lang="en-US" sz="1200">
                  <a:solidFill>
                    <a:srgbClr val="000000"/>
                  </a:solidFill>
                </a:endParaRPr>
              </a:p>
            </p:txBody>
          </p:sp>
          <p:sp>
            <p:nvSpPr>
              <p:cNvPr id="16" name="TextBox 15"/>
              <p:cNvSpPr txBox="1"/>
              <p:nvPr/>
            </p:nvSpPr>
            <p:spPr>
              <a:xfrm>
                <a:off x="5384800" y="5448300"/>
                <a:ext cx="558800" cy="342953"/>
              </a:xfrm>
              <a:prstGeom prst="rect">
                <a:avLst/>
              </a:prstGeom>
              <a:noFill/>
            </p:spPr>
            <p:txBody>
              <a:bodyPr vert="horz" rtlCol="0">
                <a:spAutoFit/>
              </a:bodyPr>
              <a:lstStyle/>
              <a:p>
                <a:r>
                  <a:rPr lang="en-US" sz="1200" smtClean="0">
                    <a:solidFill>
                      <a:srgbClr val="000000"/>
                    </a:solidFill>
                  </a:rPr>
                  <a:t>12</a:t>
                </a:r>
                <a:endParaRPr lang="en-US" sz="1200">
                  <a:solidFill>
                    <a:srgbClr val="000000"/>
                  </a:solidFill>
                </a:endParaRPr>
              </a:p>
            </p:txBody>
          </p:sp>
          <p:cxnSp>
            <p:nvCxnSpPr>
              <p:cNvPr id="17" name="Straight Connector 16"/>
              <p:cNvCxnSpPr/>
              <p:nvPr/>
            </p:nvCxnSpPr>
            <p:spPr>
              <a:xfrm>
                <a:off x="3722623" y="3532378"/>
                <a:ext cx="1790447" cy="1864868"/>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1435100" y="2717801"/>
              <a:ext cx="1219200" cy="342953"/>
            </a:xfrm>
            <a:prstGeom prst="rect">
              <a:avLst/>
            </a:prstGeom>
            <a:noFill/>
          </p:spPr>
          <p:txBody>
            <a:bodyPr vert="horz" rtlCol="0">
              <a:spAutoFit/>
            </a:bodyPr>
            <a:lstStyle/>
            <a:p>
              <a:r>
                <a:rPr lang="en-US" sz="1200" smtClean="0">
                  <a:solidFill>
                    <a:srgbClr val="FF6820"/>
                  </a:solidFill>
                </a:rPr>
                <a:t>PPC - USA</a:t>
              </a:r>
              <a:endParaRPr lang="en-US" sz="1200">
                <a:solidFill>
                  <a:srgbClr val="FF6820"/>
                </a:solidFill>
              </a:endParaRPr>
            </a:p>
          </p:txBody>
        </p:sp>
        <p:sp>
          <p:nvSpPr>
            <p:cNvPr id="9" name="TextBox 8"/>
            <p:cNvSpPr txBox="1"/>
            <p:nvPr/>
          </p:nvSpPr>
          <p:spPr>
            <a:xfrm>
              <a:off x="4318000" y="2679700"/>
              <a:ext cx="1371600" cy="342953"/>
            </a:xfrm>
            <a:prstGeom prst="rect">
              <a:avLst/>
            </a:prstGeom>
            <a:noFill/>
          </p:spPr>
          <p:txBody>
            <a:bodyPr vert="horz" rtlCol="0">
              <a:spAutoFit/>
            </a:bodyPr>
            <a:lstStyle/>
            <a:p>
              <a:r>
                <a:rPr lang="en-US" sz="1200" smtClean="0">
                  <a:solidFill>
                    <a:srgbClr val="FF6820"/>
                  </a:solidFill>
                </a:rPr>
                <a:t>PPC - Korea</a:t>
              </a:r>
              <a:endParaRPr lang="en-US" sz="1200">
                <a:solidFill>
                  <a:srgbClr val="FF6820"/>
                </a:solidFill>
              </a:endParaRPr>
            </a:p>
          </p:txBody>
        </p:sp>
      </p:grpSp>
      <p:sp>
        <p:nvSpPr>
          <p:cNvPr id="26" name="TextBox 25"/>
          <p:cNvSpPr txBox="1"/>
          <p:nvPr/>
        </p:nvSpPr>
        <p:spPr>
          <a:xfrm>
            <a:off x="0" y="5113498"/>
            <a:ext cx="9144000" cy="400110"/>
          </a:xfrm>
          <a:prstGeom prst="rect">
            <a:avLst/>
          </a:prstGeom>
          <a:noFill/>
        </p:spPr>
        <p:txBody>
          <a:bodyPr wrap="square" rtlCol="0">
            <a:spAutoFit/>
          </a:bodyPr>
          <a:lstStyle/>
          <a:p>
            <a:pPr algn="ctr"/>
            <a:r>
              <a:rPr lang="en-US" sz="2000" i="1" dirty="0" smtClean="0">
                <a:solidFill>
                  <a:srgbClr val="FF0000"/>
                </a:solidFill>
              </a:rPr>
              <a:t>The US has a comparative advantage in apples, South Korea in cell phones</a:t>
            </a:r>
            <a:endParaRPr lang="en-US" sz="2000" i="1" dirty="0">
              <a:solidFill>
                <a:srgbClr val="FF0000"/>
              </a:solidFill>
            </a:endParaRPr>
          </a:p>
        </p:txBody>
      </p:sp>
    </p:spTree>
    <p:extLst>
      <p:ext uri="{BB962C8B-B14F-4D97-AF65-F5344CB8AC3E}">
        <p14:creationId xmlns:p14="http://schemas.microsoft.com/office/powerpoint/2010/main" val="293567548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grpSp>
        <p:nvGrpSpPr>
          <p:cNvPr id="3" name="Group 2"/>
          <p:cNvGrpSpPr/>
          <p:nvPr/>
        </p:nvGrpSpPr>
        <p:grpSpPr>
          <a:xfrm>
            <a:off x="3802375" y="1935328"/>
            <a:ext cx="5417826" cy="2601549"/>
            <a:chOff x="2828613" y="3194890"/>
            <a:chExt cx="6594787" cy="3673214"/>
          </a:xfrm>
        </p:grpSpPr>
        <p:grpSp>
          <p:nvGrpSpPr>
            <p:cNvPr id="4" name="Group 24"/>
            <p:cNvGrpSpPr/>
            <p:nvPr/>
          </p:nvGrpSpPr>
          <p:grpSpPr>
            <a:xfrm>
              <a:off x="2828613" y="3211448"/>
              <a:ext cx="6594787" cy="3656656"/>
              <a:chOff x="2828613" y="3211448"/>
              <a:chExt cx="6594787" cy="3656656"/>
            </a:xfrm>
          </p:grpSpPr>
          <p:grpSp>
            <p:nvGrpSpPr>
              <p:cNvPr id="8" name="Group 17"/>
              <p:cNvGrpSpPr/>
              <p:nvPr/>
            </p:nvGrpSpPr>
            <p:grpSpPr>
              <a:xfrm>
                <a:off x="2828613" y="3211448"/>
                <a:ext cx="6594787" cy="3656656"/>
                <a:chOff x="2828613" y="3211448"/>
                <a:chExt cx="6594787" cy="3656656"/>
              </a:xfrm>
            </p:grpSpPr>
            <p:grpSp>
              <p:nvGrpSpPr>
                <p:cNvPr id="15" name="Group 5"/>
                <p:cNvGrpSpPr/>
                <p:nvPr/>
              </p:nvGrpSpPr>
              <p:grpSpPr>
                <a:xfrm>
                  <a:off x="2828613" y="3211448"/>
                  <a:ext cx="3957885" cy="3656656"/>
                  <a:chOff x="2828613" y="3211448"/>
                  <a:chExt cx="3957885" cy="3656656"/>
                </a:xfrm>
              </p:grpSpPr>
              <p:cxnSp>
                <p:nvCxnSpPr>
                  <p:cNvPr id="27" name="Straight Connector 1"/>
                  <p:cNvCxnSpPr/>
                  <p:nvPr/>
                </p:nvCxnSpPr>
                <p:spPr>
                  <a:xfrm>
                    <a:off x="3526409" y="3211448"/>
                    <a:ext cx="0" cy="300342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8" name="Straight Connector 2"/>
                  <p:cNvCxnSpPr/>
                  <p:nvPr/>
                </p:nvCxnSpPr>
                <p:spPr>
                  <a:xfrm>
                    <a:off x="3513328" y="6228079"/>
                    <a:ext cx="327317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9" name="TextBox 3"/>
                  <p:cNvSpPr txBox="1"/>
                  <p:nvPr/>
                </p:nvSpPr>
                <p:spPr>
                  <a:xfrm rot="16200000">
                    <a:off x="2489199" y="4287914"/>
                    <a:ext cx="1016001" cy="337174"/>
                  </a:xfrm>
                  <a:prstGeom prst="rect">
                    <a:avLst/>
                  </a:prstGeom>
                  <a:noFill/>
                </p:spPr>
                <p:txBody>
                  <a:bodyPr vert="horz" rtlCol="0">
                    <a:spAutoFit/>
                  </a:bodyPr>
                  <a:lstStyle/>
                  <a:p>
                    <a:r>
                      <a:rPr lang="en-US" sz="1200" smtClean="0">
                        <a:solidFill>
                          <a:srgbClr val="000000"/>
                        </a:solidFill>
                      </a:rPr>
                      <a:t>apples</a:t>
                    </a:r>
                    <a:endParaRPr lang="en-US" sz="1200">
                      <a:solidFill>
                        <a:srgbClr val="000000"/>
                      </a:solidFill>
                    </a:endParaRPr>
                  </a:p>
                </p:txBody>
              </p:sp>
              <p:sp>
                <p:nvSpPr>
                  <p:cNvPr id="30" name="TextBox 4"/>
                  <p:cNvSpPr txBox="1"/>
                  <p:nvPr/>
                </p:nvSpPr>
                <p:spPr>
                  <a:xfrm>
                    <a:off x="4508499" y="6477000"/>
                    <a:ext cx="1524000" cy="391104"/>
                  </a:xfrm>
                  <a:prstGeom prst="rect">
                    <a:avLst/>
                  </a:prstGeom>
                  <a:noFill/>
                </p:spPr>
                <p:txBody>
                  <a:bodyPr vert="horz" rtlCol="0">
                    <a:spAutoFit/>
                  </a:bodyPr>
                  <a:lstStyle/>
                  <a:p>
                    <a:r>
                      <a:rPr lang="en-US" sz="1200" smtClean="0">
                        <a:solidFill>
                          <a:srgbClr val="000000"/>
                        </a:solidFill>
                      </a:rPr>
                      <a:t>cell phones</a:t>
                    </a:r>
                    <a:endParaRPr lang="en-US" sz="1200">
                      <a:solidFill>
                        <a:srgbClr val="000000"/>
                      </a:solidFill>
                    </a:endParaRPr>
                  </a:p>
                </p:txBody>
              </p:sp>
            </p:grpSp>
            <p:grpSp>
              <p:nvGrpSpPr>
                <p:cNvPr id="16" name="Group 10"/>
                <p:cNvGrpSpPr/>
                <p:nvPr/>
              </p:nvGrpSpPr>
              <p:grpSpPr>
                <a:xfrm>
                  <a:off x="6219513" y="3211448"/>
                  <a:ext cx="3203887" cy="3656656"/>
                  <a:chOff x="6219513" y="3211448"/>
                  <a:chExt cx="3203887" cy="3656656"/>
                </a:xfrm>
              </p:grpSpPr>
              <p:cxnSp>
                <p:nvCxnSpPr>
                  <p:cNvPr id="23" name="Straight Connector 22"/>
                  <p:cNvCxnSpPr/>
                  <p:nvPr/>
                </p:nvCxnSpPr>
                <p:spPr>
                  <a:xfrm>
                    <a:off x="6904735" y="3211448"/>
                    <a:ext cx="0" cy="300342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6891655" y="6214871"/>
                    <a:ext cx="2442844" cy="13209"/>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rot="16200000">
                    <a:off x="5880099" y="4287914"/>
                    <a:ext cx="1016001" cy="337174"/>
                  </a:xfrm>
                  <a:prstGeom prst="rect">
                    <a:avLst/>
                  </a:prstGeom>
                  <a:noFill/>
                </p:spPr>
                <p:txBody>
                  <a:bodyPr vert="horz" rtlCol="0">
                    <a:spAutoFit/>
                  </a:bodyPr>
                  <a:lstStyle/>
                  <a:p>
                    <a:r>
                      <a:rPr lang="en-US" sz="1200" smtClean="0">
                        <a:solidFill>
                          <a:srgbClr val="000000"/>
                        </a:solidFill>
                      </a:rPr>
                      <a:t>apples</a:t>
                    </a:r>
                    <a:endParaRPr lang="en-US" sz="1200">
                      <a:solidFill>
                        <a:srgbClr val="000000"/>
                      </a:solidFill>
                    </a:endParaRPr>
                  </a:p>
                </p:txBody>
              </p:sp>
              <p:sp>
                <p:nvSpPr>
                  <p:cNvPr id="26" name="TextBox 25"/>
                  <p:cNvSpPr txBox="1"/>
                  <p:nvPr/>
                </p:nvSpPr>
                <p:spPr>
                  <a:xfrm>
                    <a:off x="7899400" y="6477000"/>
                    <a:ext cx="1524000" cy="391104"/>
                  </a:xfrm>
                  <a:prstGeom prst="rect">
                    <a:avLst/>
                  </a:prstGeom>
                  <a:noFill/>
                </p:spPr>
                <p:txBody>
                  <a:bodyPr vert="horz" rtlCol="0">
                    <a:spAutoFit/>
                  </a:bodyPr>
                  <a:lstStyle/>
                  <a:p>
                    <a:r>
                      <a:rPr lang="en-US" sz="1200" smtClean="0">
                        <a:solidFill>
                          <a:srgbClr val="000000"/>
                        </a:solidFill>
                      </a:rPr>
                      <a:t>cell phones</a:t>
                    </a:r>
                    <a:endParaRPr lang="en-US" sz="1200">
                      <a:solidFill>
                        <a:srgbClr val="000000"/>
                      </a:solidFill>
                    </a:endParaRPr>
                  </a:p>
                </p:txBody>
              </p:sp>
            </p:grpSp>
            <p:cxnSp>
              <p:nvCxnSpPr>
                <p:cNvPr id="17" name="Straight Connector 16"/>
                <p:cNvCxnSpPr/>
                <p:nvPr/>
              </p:nvCxnSpPr>
              <p:spPr>
                <a:xfrm>
                  <a:off x="3539616" y="3435350"/>
                  <a:ext cx="2155825" cy="2792729"/>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12"/>
                <p:cNvSpPr txBox="1"/>
                <p:nvPr/>
              </p:nvSpPr>
              <p:spPr>
                <a:xfrm>
                  <a:off x="3098800" y="3327402"/>
                  <a:ext cx="584200" cy="391104"/>
                </a:xfrm>
                <a:prstGeom prst="rect">
                  <a:avLst/>
                </a:prstGeom>
                <a:noFill/>
              </p:spPr>
              <p:txBody>
                <a:bodyPr vert="horz" rtlCol="0">
                  <a:spAutoFit/>
                </a:bodyPr>
                <a:lstStyle/>
                <a:p>
                  <a:r>
                    <a:rPr lang="en-US" sz="1200" smtClean="0">
                      <a:solidFill>
                        <a:srgbClr val="000000"/>
                      </a:solidFill>
                    </a:rPr>
                    <a:t>39</a:t>
                  </a:r>
                  <a:endParaRPr lang="en-US" sz="1200">
                    <a:solidFill>
                      <a:srgbClr val="000000"/>
                    </a:solidFill>
                  </a:endParaRPr>
                </a:p>
              </p:txBody>
            </p:sp>
            <p:sp>
              <p:nvSpPr>
                <p:cNvPr id="19" name="TextBox 13"/>
                <p:cNvSpPr txBox="1"/>
                <p:nvPr/>
              </p:nvSpPr>
              <p:spPr>
                <a:xfrm>
                  <a:off x="5524500" y="6273801"/>
                  <a:ext cx="584200" cy="391104"/>
                </a:xfrm>
                <a:prstGeom prst="rect">
                  <a:avLst/>
                </a:prstGeom>
                <a:noFill/>
              </p:spPr>
              <p:txBody>
                <a:bodyPr vert="horz" rtlCol="0">
                  <a:spAutoFit/>
                </a:bodyPr>
                <a:lstStyle/>
                <a:p>
                  <a:r>
                    <a:rPr lang="en-US" sz="1200" smtClean="0">
                      <a:solidFill>
                        <a:srgbClr val="000000"/>
                      </a:solidFill>
                    </a:rPr>
                    <a:t>13</a:t>
                  </a:r>
                  <a:endParaRPr lang="en-US" sz="1200">
                    <a:solidFill>
                      <a:srgbClr val="000000"/>
                    </a:solidFill>
                  </a:endParaRPr>
                </a:p>
              </p:txBody>
            </p:sp>
            <p:sp>
              <p:nvSpPr>
                <p:cNvPr id="20" name="TextBox 19"/>
                <p:cNvSpPr txBox="1"/>
                <p:nvPr/>
              </p:nvSpPr>
              <p:spPr>
                <a:xfrm>
                  <a:off x="6489700" y="4051301"/>
                  <a:ext cx="584200" cy="391104"/>
                </a:xfrm>
                <a:prstGeom prst="rect">
                  <a:avLst/>
                </a:prstGeom>
                <a:noFill/>
              </p:spPr>
              <p:txBody>
                <a:bodyPr vert="horz" rtlCol="0">
                  <a:spAutoFit/>
                </a:bodyPr>
                <a:lstStyle/>
                <a:p>
                  <a:r>
                    <a:rPr lang="en-US" sz="1200" smtClean="0">
                      <a:solidFill>
                        <a:srgbClr val="000000"/>
                      </a:solidFill>
                    </a:rPr>
                    <a:t>24</a:t>
                  </a:r>
                  <a:endParaRPr lang="en-US" sz="1200">
                    <a:solidFill>
                      <a:srgbClr val="000000"/>
                    </a:solidFill>
                  </a:endParaRPr>
                </a:p>
              </p:txBody>
            </p:sp>
            <p:sp>
              <p:nvSpPr>
                <p:cNvPr id="21" name="TextBox 20"/>
                <p:cNvSpPr txBox="1"/>
                <p:nvPr/>
              </p:nvSpPr>
              <p:spPr>
                <a:xfrm>
                  <a:off x="8750300" y="6273801"/>
                  <a:ext cx="584200" cy="391104"/>
                </a:xfrm>
                <a:prstGeom prst="rect">
                  <a:avLst/>
                </a:prstGeom>
                <a:noFill/>
              </p:spPr>
              <p:txBody>
                <a:bodyPr vert="horz" rtlCol="0">
                  <a:spAutoFit/>
                </a:bodyPr>
                <a:lstStyle/>
                <a:p>
                  <a:r>
                    <a:rPr lang="en-US" sz="1200" smtClean="0">
                      <a:solidFill>
                        <a:srgbClr val="000000"/>
                      </a:solidFill>
                    </a:rPr>
                    <a:t>12</a:t>
                  </a:r>
                  <a:endParaRPr lang="en-US" sz="1200">
                    <a:solidFill>
                      <a:srgbClr val="000000"/>
                    </a:solidFill>
                  </a:endParaRPr>
                </a:p>
              </p:txBody>
            </p:sp>
            <p:cxnSp>
              <p:nvCxnSpPr>
                <p:cNvPr id="22" name="Straight Connector 21"/>
                <p:cNvCxnSpPr/>
                <p:nvPr/>
              </p:nvCxnSpPr>
              <p:spPr>
                <a:xfrm>
                  <a:off x="6904735" y="4146803"/>
                  <a:ext cx="1984883" cy="2081276"/>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9" name="Straight Connector 8"/>
              <p:cNvCxnSpPr/>
              <p:nvPr/>
            </p:nvCxnSpPr>
            <p:spPr>
              <a:xfrm>
                <a:off x="3534409" y="3432302"/>
                <a:ext cx="3163189" cy="2792983"/>
              </a:xfrm>
              <a:prstGeom prst="line">
                <a:avLst/>
              </a:prstGeom>
              <a:ln w="38100" cap="flat" cmpd="sng" algn="ctr">
                <a:solidFill>
                  <a:srgbClr val="FF0000"/>
                </a:solidFill>
                <a:prstDash val="dash"/>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6909307" y="3354959"/>
                <a:ext cx="1971422" cy="2870326"/>
              </a:xfrm>
              <a:prstGeom prst="line">
                <a:avLst/>
              </a:prstGeom>
              <a:ln w="38100" cap="flat" cmpd="sng" algn="ctr">
                <a:solidFill>
                  <a:srgbClr val="FF0000"/>
                </a:solidFill>
                <a:prstDash val="dash"/>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502400" y="3276599"/>
                <a:ext cx="533400" cy="391104"/>
              </a:xfrm>
              <a:prstGeom prst="rect">
                <a:avLst/>
              </a:prstGeom>
              <a:noFill/>
            </p:spPr>
            <p:txBody>
              <a:bodyPr vert="horz" rtlCol="0">
                <a:spAutoFit/>
              </a:bodyPr>
              <a:lstStyle/>
              <a:p>
                <a:r>
                  <a:rPr lang="en-US" sz="1200" smtClean="0">
                    <a:solidFill>
                      <a:srgbClr val="000000"/>
                    </a:solidFill>
                  </a:rPr>
                  <a:t>36</a:t>
                </a:r>
                <a:endParaRPr lang="en-US" sz="1200">
                  <a:solidFill>
                    <a:srgbClr val="000000"/>
                  </a:solidFill>
                </a:endParaRPr>
              </a:p>
            </p:txBody>
          </p:sp>
          <p:sp>
            <p:nvSpPr>
              <p:cNvPr id="12" name="TextBox 11"/>
              <p:cNvSpPr txBox="1"/>
              <p:nvPr/>
            </p:nvSpPr>
            <p:spPr>
              <a:xfrm>
                <a:off x="6438900" y="6311900"/>
                <a:ext cx="685800" cy="391104"/>
              </a:xfrm>
              <a:prstGeom prst="rect">
                <a:avLst/>
              </a:prstGeom>
              <a:noFill/>
            </p:spPr>
            <p:txBody>
              <a:bodyPr vert="horz" rtlCol="0">
                <a:spAutoFit/>
              </a:bodyPr>
              <a:lstStyle/>
              <a:p>
                <a:r>
                  <a:rPr lang="en-US" sz="1200" smtClean="0">
                    <a:solidFill>
                      <a:srgbClr val="000000"/>
                    </a:solidFill>
                  </a:rPr>
                  <a:t>19.5</a:t>
                </a:r>
                <a:endParaRPr lang="en-US" sz="1200">
                  <a:solidFill>
                    <a:srgbClr val="000000"/>
                  </a:solidFill>
                </a:endParaRPr>
              </a:p>
            </p:txBody>
          </p:sp>
          <p:cxnSp>
            <p:nvCxnSpPr>
              <p:cNvPr id="13" name="Straight Connector 12"/>
              <p:cNvCxnSpPr/>
              <p:nvPr/>
            </p:nvCxnSpPr>
            <p:spPr>
              <a:xfrm flipV="1">
                <a:off x="5349875" y="5507735"/>
                <a:ext cx="345313" cy="143511"/>
              </a:xfrm>
              <a:prstGeom prst="line">
                <a:avLst/>
              </a:prstGeom>
              <a:ln w="38100" cap="sq" cmpd="sng" algn="ctr">
                <a:solidFill>
                  <a:srgbClr val="FF6820"/>
                </a:solidFill>
                <a:prstDash val="dot"/>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7143115" y="4138803"/>
                <a:ext cx="189356" cy="165481"/>
              </a:xfrm>
              <a:prstGeom prst="line">
                <a:avLst/>
              </a:prstGeom>
              <a:ln w="38100" cap="sq" cmpd="sng" algn="ctr">
                <a:solidFill>
                  <a:srgbClr val="FF6820"/>
                </a:solidFill>
                <a:prstDash val="dot"/>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grpSp>
        <p:sp>
          <p:nvSpPr>
            <p:cNvPr id="5" name="TextBox 4"/>
            <p:cNvSpPr txBox="1"/>
            <p:nvPr/>
          </p:nvSpPr>
          <p:spPr>
            <a:xfrm>
              <a:off x="3995270" y="3194890"/>
              <a:ext cx="2131657" cy="651840"/>
            </a:xfrm>
            <a:prstGeom prst="rect">
              <a:avLst/>
            </a:prstGeom>
            <a:noFill/>
          </p:spPr>
          <p:txBody>
            <a:bodyPr vert="horz" wrap="square" rtlCol="0">
              <a:spAutoFit/>
            </a:bodyPr>
            <a:lstStyle/>
            <a:p>
              <a:pPr algn="ctr"/>
              <a:r>
                <a:rPr lang="en-US" sz="1200" b="1" dirty="0" smtClean="0">
                  <a:solidFill>
                    <a:srgbClr val="800080"/>
                  </a:solidFill>
                </a:rPr>
                <a:t>Trading possibilities line USA</a:t>
              </a:r>
              <a:endParaRPr lang="en-US" sz="1200" b="1" dirty="0">
                <a:solidFill>
                  <a:srgbClr val="800080"/>
                </a:solidFill>
              </a:endParaRPr>
            </a:p>
          </p:txBody>
        </p:sp>
        <p:sp>
          <p:nvSpPr>
            <p:cNvPr id="7" name="TextBox 6"/>
            <p:cNvSpPr txBox="1"/>
            <p:nvPr/>
          </p:nvSpPr>
          <p:spPr>
            <a:xfrm>
              <a:off x="7147217" y="3213100"/>
              <a:ext cx="2142010" cy="651840"/>
            </a:xfrm>
            <a:prstGeom prst="rect">
              <a:avLst/>
            </a:prstGeom>
            <a:noFill/>
          </p:spPr>
          <p:txBody>
            <a:bodyPr vert="horz" wrap="square" rtlCol="0">
              <a:spAutoFit/>
            </a:bodyPr>
            <a:lstStyle/>
            <a:p>
              <a:pPr algn="ctr"/>
              <a:r>
                <a:rPr lang="en-US" sz="1200" b="1" dirty="0" smtClean="0">
                  <a:solidFill>
                    <a:srgbClr val="FF6820"/>
                  </a:solidFill>
                </a:rPr>
                <a:t>Trading possibilities line Korea</a:t>
              </a:r>
              <a:endParaRPr lang="en-US" sz="1200" b="1" dirty="0">
                <a:solidFill>
                  <a:srgbClr val="FF6820"/>
                </a:solidFill>
              </a:endParaRPr>
            </a:p>
          </p:txBody>
        </p:sp>
      </p:grpSp>
      <p:sp>
        <p:nvSpPr>
          <p:cNvPr id="31" name="TextBox 30"/>
          <p:cNvSpPr txBox="1"/>
          <p:nvPr/>
        </p:nvSpPr>
        <p:spPr>
          <a:xfrm>
            <a:off x="0" y="650677"/>
            <a:ext cx="8610600" cy="1200329"/>
          </a:xfrm>
          <a:prstGeom prst="rect">
            <a:avLst/>
          </a:prstGeom>
          <a:noFill/>
        </p:spPr>
        <p:txBody>
          <a:bodyPr vert="horz" wrap="square" rtlCol="0">
            <a:spAutoFit/>
          </a:bodyPr>
          <a:lstStyle/>
          <a:p>
            <a:r>
              <a:rPr lang="en-US" sz="2400" dirty="0" smtClean="0">
                <a:solidFill>
                  <a:srgbClr val="FF0000"/>
                </a:solidFill>
              </a:rPr>
              <a:t>Specialization </a:t>
            </a:r>
            <a:r>
              <a:rPr lang="en-US" sz="2400" dirty="0">
                <a:solidFill>
                  <a:srgbClr val="FF0000"/>
                </a:solidFill>
              </a:rPr>
              <a:t>based on Comparative Advantage</a:t>
            </a:r>
          </a:p>
          <a:p>
            <a:r>
              <a:rPr lang="en-US" sz="1600" dirty="0" smtClean="0">
                <a:cs typeface="Calibri" pitchFamily="34" charset="0"/>
              </a:rPr>
              <a:t>Because the US has a lower opportunity cost for apples than S. Korea, and S. Korea has a lower opportunity cost for cell phones than the US, these two countries can benefit from specializing and trading with one another.</a:t>
            </a:r>
            <a:endParaRPr lang="en-US" sz="1600" b="1" dirty="0">
              <a:solidFill>
                <a:srgbClr val="0000CC"/>
              </a:solidFill>
            </a:endParaRPr>
          </a:p>
        </p:txBody>
      </p:sp>
      <p:sp>
        <p:nvSpPr>
          <p:cNvPr id="32" name="Rectangle 31"/>
          <p:cNvSpPr/>
          <p:nvPr/>
        </p:nvSpPr>
        <p:spPr>
          <a:xfrm>
            <a:off x="0" y="1793677"/>
            <a:ext cx="4123280" cy="3539430"/>
          </a:xfrm>
          <a:prstGeom prst="rect">
            <a:avLst/>
          </a:prstGeom>
        </p:spPr>
        <p:txBody>
          <a:bodyPr wrap="square">
            <a:spAutoFit/>
          </a:bodyPr>
          <a:lstStyle/>
          <a:p>
            <a:pPr marL="285750" indent="-285750">
              <a:buFont typeface="Arial" pitchFamily="34" charset="0"/>
              <a:buChar char="•"/>
            </a:pPr>
            <a:r>
              <a:rPr lang="en-US" sz="1600" b="1" dirty="0">
                <a:solidFill>
                  <a:srgbClr val="0000CC"/>
                </a:solidFill>
              </a:rPr>
              <a:t>United States:</a:t>
            </a:r>
            <a:r>
              <a:rPr lang="en-US" sz="1600" dirty="0">
                <a:solidFill>
                  <a:srgbClr val="0000CC"/>
                </a:solidFill>
              </a:rPr>
              <a:t> </a:t>
            </a:r>
            <a:r>
              <a:rPr lang="en-US" sz="1600" dirty="0">
                <a:solidFill>
                  <a:srgbClr val="000000"/>
                </a:solidFill>
                <a:cs typeface="Calibri" pitchFamily="34" charset="0"/>
              </a:rPr>
              <a:t>Specialize in apples -&gt; trade apples for cell phones with Korea. Korea should be willing to trade 1 apple for anything up to, but not beyond, 1/2 cell phone. Before trade, 1 apple could only be get America 1/3 cell phone. </a:t>
            </a:r>
          </a:p>
          <a:p>
            <a:pPr marL="285750" indent="-285750">
              <a:buFont typeface="Arial" pitchFamily="34" charset="0"/>
              <a:buChar char="•"/>
            </a:pPr>
            <a:r>
              <a:rPr lang="en-US" sz="1600" b="1" dirty="0">
                <a:solidFill>
                  <a:srgbClr val="0000CC"/>
                </a:solidFill>
                <a:cs typeface="Calibri" pitchFamily="34" charset="0"/>
              </a:rPr>
              <a:t>The US has </a:t>
            </a:r>
            <a:r>
              <a:rPr lang="en-US" sz="1600" b="1" i="1" u="sng" dirty="0">
                <a:solidFill>
                  <a:srgbClr val="0000CC"/>
                </a:solidFill>
                <a:cs typeface="Calibri" pitchFamily="34" charset="0"/>
              </a:rPr>
              <a:t>gained from trade</a:t>
            </a:r>
            <a:r>
              <a:rPr lang="en-US" sz="1600" b="1" dirty="0">
                <a:solidFill>
                  <a:srgbClr val="0000CC"/>
                </a:solidFill>
                <a:cs typeface="Calibri" pitchFamily="34" charset="0"/>
              </a:rPr>
              <a:t>.</a:t>
            </a:r>
          </a:p>
          <a:p>
            <a:pPr marL="285750" indent="-285750">
              <a:buFont typeface="Arial" pitchFamily="34" charset="0"/>
              <a:buChar char="•"/>
            </a:pPr>
            <a:r>
              <a:rPr lang="en-US" sz="1600" b="1" dirty="0">
                <a:solidFill>
                  <a:srgbClr val="0000CC"/>
                </a:solidFill>
                <a:cs typeface="Calibri" pitchFamily="34" charset="0"/>
              </a:rPr>
              <a:t>South </a:t>
            </a:r>
            <a:r>
              <a:rPr lang="en-US" sz="1600" b="1" dirty="0">
                <a:solidFill>
                  <a:srgbClr val="0000CC"/>
                </a:solidFill>
              </a:rPr>
              <a:t>Korea</a:t>
            </a:r>
            <a:r>
              <a:rPr lang="en-US" sz="1600" b="1" dirty="0">
                <a:solidFill>
                  <a:srgbClr val="000000"/>
                </a:solidFill>
              </a:rPr>
              <a:t>: </a:t>
            </a:r>
            <a:r>
              <a:rPr lang="en-US" sz="1600" dirty="0">
                <a:solidFill>
                  <a:srgbClr val="000000"/>
                </a:solidFill>
                <a:cs typeface="Calibri" pitchFamily="34" charset="0"/>
              </a:rPr>
              <a:t>Specialize in cell phones -&gt; trade cell phones for apples with the US. The US should be willing to exchange up to three apples for one cell phone. Before trade, Korea could only get two apples for each cell phone it gave up. </a:t>
            </a:r>
          </a:p>
          <a:p>
            <a:pPr marL="285750" indent="-285750">
              <a:buFont typeface="Arial" pitchFamily="34" charset="0"/>
              <a:buChar char="•"/>
            </a:pPr>
            <a:r>
              <a:rPr lang="en-US" sz="1600" b="1" dirty="0">
                <a:solidFill>
                  <a:srgbClr val="0000CC"/>
                </a:solidFill>
                <a:cs typeface="Calibri" pitchFamily="34" charset="0"/>
              </a:rPr>
              <a:t>South Korea has </a:t>
            </a:r>
            <a:r>
              <a:rPr lang="en-US" sz="1600" b="1" i="1" u="sng" dirty="0">
                <a:solidFill>
                  <a:srgbClr val="0000CC"/>
                </a:solidFill>
                <a:cs typeface="Calibri" pitchFamily="34" charset="0"/>
              </a:rPr>
              <a:t>gained from trade</a:t>
            </a:r>
            <a:r>
              <a:rPr lang="en-US" sz="1600" b="1" dirty="0">
                <a:solidFill>
                  <a:srgbClr val="0000CC"/>
                </a:solidFill>
                <a:cs typeface="Calibri" pitchFamily="34" charset="0"/>
              </a:rPr>
              <a:t>. </a:t>
            </a:r>
          </a:p>
        </p:txBody>
      </p:sp>
      <p:sp>
        <p:nvSpPr>
          <p:cNvPr id="33" name="TextBox 32"/>
          <p:cNvSpPr txBox="1"/>
          <p:nvPr/>
        </p:nvSpPr>
        <p:spPr>
          <a:xfrm>
            <a:off x="3940875" y="4536879"/>
            <a:ext cx="5050727" cy="954107"/>
          </a:xfrm>
          <a:prstGeom prst="rect">
            <a:avLst/>
          </a:prstGeom>
          <a:noFill/>
        </p:spPr>
        <p:txBody>
          <a:bodyPr wrap="square" rtlCol="0">
            <a:spAutoFit/>
          </a:bodyPr>
          <a:lstStyle/>
          <a:p>
            <a:pPr algn="ctr"/>
            <a:r>
              <a:rPr lang="en-US" sz="1400" i="1" dirty="0" smtClean="0">
                <a:solidFill>
                  <a:srgbClr val="FF0000"/>
                </a:solidFill>
              </a:rPr>
              <a:t>The red dashed lines represent the maximum amount of output the two countries could hope to consume as a result of trade with one another. This is the trading possibilities line. Trade allows each nation to consumer beyond its own production possibilities.</a:t>
            </a:r>
            <a:endParaRPr lang="en-US" sz="1400" i="1" dirty="0">
              <a:solidFill>
                <a:srgbClr val="FF0000"/>
              </a:solidFill>
            </a:endParaRPr>
          </a:p>
        </p:txBody>
      </p:sp>
    </p:spTree>
    <p:extLst>
      <p:ext uri="{BB962C8B-B14F-4D97-AF65-F5344CB8AC3E}">
        <p14:creationId xmlns:p14="http://schemas.microsoft.com/office/powerpoint/2010/main" val="355180232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sp>
        <p:nvSpPr>
          <p:cNvPr id="3" name="TextBox 2"/>
          <p:cNvSpPr txBox="1"/>
          <p:nvPr/>
        </p:nvSpPr>
        <p:spPr>
          <a:xfrm>
            <a:off x="0" y="650677"/>
            <a:ext cx="9144000" cy="4770537"/>
          </a:xfrm>
          <a:prstGeom prst="rect">
            <a:avLst/>
          </a:prstGeom>
          <a:noFill/>
        </p:spPr>
        <p:txBody>
          <a:bodyPr vert="horz" wrap="square" rtlCol="0">
            <a:spAutoFit/>
          </a:bodyPr>
          <a:lstStyle/>
          <a:p>
            <a:r>
              <a:rPr lang="en-US" sz="2400" dirty="0">
                <a:solidFill>
                  <a:srgbClr val="FF0000"/>
                </a:solidFill>
              </a:rPr>
              <a:t>Specialization based on Comparative Advantage</a:t>
            </a:r>
          </a:p>
          <a:p>
            <a:r>
              <a:rPr lang="en-US" sz="1600" dirty="0" smtClean="0">
                <a:cs typeface="Calibri" pitchFamily="34" charset="0"/>
              </a:rPr>
              <a:t>Specialization is defined as </a:t>
            </a:r>
            <a:r>
              <a:rPr lang="en-US" sz="1600" i="1" dirty="0" smtClean="0">
                <a:cs typeface="Calibri" pitchFamily="34" charset="0"/>
              </a:rPr>
              <a:t>“the use of the resources of an individual, a firm, a region, </a:t>
            </a:r>
            <a:r>
              <a:rPr lang="en-US" sz="1600" b="1" i="1" dirty="0" smtClean="0">
                <a:cs typeface="Calibri" pitchFamily="34" charset="0"/>
              </a:rPr>
              <a:t>or a nation</a:t>
            </a:r>
            <a:r>
              <a:rPr lang="en-US" sz="1600" i="1" dirty="0" smtClean="0">
                <a:cs typeface="Calibri" pitchFamily="34" charset="0"/>
              </a:rPr>
              <a:t> to concentrate production on one or a small number of goods and services.“</a:t>
            </a:r>
          </a:p>
          <a:p>
            <a:pPr marL="225425" indent="-225425">
              <a:buFont typeface="Arial" pitchFamily="34" charset="0"/>
              <a:buChar char="•"/>
            </a:pPr>
            <a:r>
              <a:rPr lang="en-US" sz="1600" dirty="0">
                <a:solidFill>
                  <a:srgbClr val="0000CC"/>
                </a:solidFill>
                <a:cs typeface="Calibri" pitchFamily="34" charset="0"/>
              </a:rPr>
              <a:t>What a person, company or country should specialize in depends on the task for which it has the lowest opportunity costs</a:t>
            </a:r>
            <a:r>
              <a:rPr lang="en-US" sz="1600" dirty="0" smtClean="0">
                <a:solidFill>
                  <a:srgbClr val="0000CC"/>
                </a:solidFill>
                <a:cs typeface="Calibri" pitchFamily="34" charset="0"/>
              </a:rPr>
              <a:t>.</a:t>
            </a:r>
            <a:endParaRPr lang="en-US" sz="1600" dirty="0">
              <a:solidFill>
                <a:srgbClr val="0000CC"/>
              </a:solidFill>
              <a:cs typeface="Calibri" pitchFamily="34" charset="0"/>
            </a:endParaRPr>
          </a:p>
          <a:p>
            <a:pPr marL="225425" indent="-225425">
              <a:buFont typeface="Arial" pitchFamily="34" charset="0"/>
              <a:buChar char="•"/>
            </a:pPr>
            <a:r>
              <a:rPr lang="en-US" sz="1600" dirty="0">
                <a:solidFill>
                  <a:srgbClr val="0000CC"/>
                </a:solidFill>
                <a:cs typeface="Calibri" pitchFamily="34" charset="0"/>
              </a:rPr>
              <a:t>Countries should specialize based on the products for which they have a comparative </a:t>
            </a:r>
            <a:r>
              <a:rPr lang="en-US" sz="1600" dirty="0" smtClean="0">
                <a:solidFill>
                  <a:srgbClr val="0000CC"/>
                </a:solidFill>
                <a:cs typeface="Calibri" pitchFamily="34" charset="0"/>
              </a:rPr>
              <a:t>advantage</a:t>
            </a:r>
          </a:p>
          <a:p>
            <a:endParaRPr lang="en-US" sz="1600" dirty="0"/>
          </a:p>
          <a:p>
            <a:r>
              <a:rPr lang="en-US" sz="1600" dirty="0">
                <a:solidFill>
                  <a:srgbClr val="FF0000"/>
                </a:solidFill>
                <a:cs typeface="Calibri" pitchFamily="34" charset="0"/>
              </a:rPr>
              <a:t>Terms of trade: </a:t>
            </a:r>
            <a:r>
              <a:rPr lang="en-US" sz="1600" dirty="0">
                <a:cs typeface="Calibri" pitchFamily="34" charset="0"/>
              </a:rPr>
              <a:t>Terms that are mutually beneficial to the two countries in trade. Where the trade leaves both countries better off than they were originally.</a:t>
            </a:r>
          </a:p>
          <a:p>
            <a:endParaRPr lang="en-US" sz="1600" dirty="0">
              <a:solidFill>
                <a:srgbClr val="FF0000"/>
              </a:solidFill>
              <a:cs typeface="Calibri" pitchFamily="34" charset="0"/>
            </a:endParaRPr>
          </a:p>
          <a:p>
            <a:r>
              <a:rPr lang="en-US" sz="1600" dirty="0">
                <a:solidFill>
                  <a:srgbClr val="FF0000"/>
                </a:solidFill>
                <a:cs typeface="Calibri" pitchFamily="34" charset="0"/>
              </a:rPr>
              <a:t>Gains from Specialization and Trade: </a:t>
            </a:r>
            <a:r>
              <a:rPr lang="en-US" sz="1600" dirty="0">
                <a:cs typeface="Calibri" pitchFamily="34" charset="0"/>
              </a:rPr>
              <a:t>Specialization based on comparative advantage improves global resource allocation. Each country would result in a larger global output with the same total inputs or world resources and technology</a:t>
            </a:r>
            <a:r>
              <a:rPr lang="en-US" sz="1600" dirty="0" smtClean="0">
                <a:cs typeface="Calibri" pitchFamily="34" charset="0"/>
              </a:rPr>
              <a:t>.</a:t>
            </a:r>
          </a:p>
          <a:p>
            <a:endParaRPr lang="en-US" sz="1600" dirty="0">
              <a:cs typeface="Calibri" pitchFamily="34" charset="0"/>
            </a:endParaRPr>
          </a:p>
          <a:p>
            <a:pPr algn="ctr"/>
            <a:r>
              <a:rPr lang="en-US" sz="2400" i="1" dirty="0" smtClean="0">
                <a:solidFill>
                  <a:srgbClr val="FF0000"/>
                </a:solidFill>
              </a:rPr>
              <a:t>Specialization </a:t>
            </a:r>
            <a:r>
              <a:rPr lang="en-US" sz="2400" i="1" dirty="0">
                <a:solidFill>
                  <a:srgbClr val="FF0000"/>
                </a:solidFill>
              </a:rPr>
              <a:t>and trade based on comparative advantage increases the productivity of a nation's resources and allows for greater total output than would otherwise be possible</a:t>
            </a:r>
            <a:r>
              <a:rPr lang="en-US" sz="2400" i="1" dirty="0" smtClean="0">
                <a:solidFill>
                  <a:srgbClr val="FF0000"/>
                </a:solidFill>
              </a:rPr>
              <a:t>.</a:t>
            </a:r>
            <a:endParaRPr lang="en-US" sz="2400" i="1" dirty="0" smtClean="0">
              <a:cs typeface="Calibri" pitchFamily="34" charset="0"/>
            </a:endParaRPr>
          </a:p>
        </p:txBody>
      </p:sp>
    </p:spTree>
    <p:extLst>
      <p:ext uri="{BB962C8B-B14F-4D97-AF65-F5344CB8AC3E}">
        <p14:creationId xmlns:p14="http://schemas.microsoft.com/office/powerpoint/2010/main" val="335241126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grpSp>
        <p:nvGrpSpPr>
          <p:cNvPr id="3" name="Group 2"/>
          <p:cNvGrpSpPr/>
          <p:nvPr/>
        </p:nvGrpSpPr>
        <p:grpSpPr>
          <a:xfrm>
            <a:off x="152400" y="2499948"/>
            <a:ext cx="4356100" cy="1871134"/>
            <a:chOff x="419100" y="2866389"/>
            <a:chExt cx="4356100" cy="2245361"/>
          </a:xfrm>
        </p:grpSpPr>
        <p:cxnSp>
          <p:nvCxnSpPr>
            <p:cNvPr id="4" name="Straight Connector 3"/>
            <p:cNvCxnSpPr/>
            <p:nvPr/>
          </p:nvCxnSpPr>
          <p:spPr>
            <a:xfrm>
              <a:off x="3166872" y="2866389"/>
              <a:ext cx="0" cy="224536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446531" y="3293490"/>
              <a:ext cx="424535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19100" y="4216400"/>
              <a:ext cx="430022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586864" y="2880232"/>
              <a:ext cx="0" cy="214884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31800" y="3581399"/>
              <a:ext cx="1117600" cy="406265"/>
            </a:xfrm>
            <a:prstGeom prst="rect">
              <a:avLst/>
            </a:prstGeom>
            <a:noFill/>
          </p:spPr>
          <p:txBody>
            <a:bodyPr vert="horz" rtlCol="0">
              <a:spAutoFit/>
            </a:bodyPr>
            <a:lstStyle/>
            <a:p>
              <a:r>
                <a:rPr lang="en-US" sz="1600" smtClean="0">
                  <a:solidFill>
                    <a:srgbClr val="FF6820"/>
                  </a:solidFill>
                </a:rPr>
                <a:t>Mexico</a:t>
              </a:r>
              <a:endParaRPr lang="en-US" sz="1600">
                <a:solidFill>
                  <a:srgbClr val="FF6820"/>
                </a:solidFill>
              </a:endParaRPr>
            </a:p>
          </p:txBody>
        </p:sp>
        <p:sp>
          <p:nvSpPr>
            <p:cNvPr id="10" name="TextBox 9"/>
            <p:cNvSpPr txBox="1"/>
            <p:nvPr/>
          </p:nvSpPr>
          <p:spPr>
            <a:xfrm>
              <a:off x="584200" y="4533900"/>
              <a:ext cx="812800" cy="406265"/>
            </a:xfrm>
            <a:prstGeom prst="rect">
              <a:avLst/>
            </a:prstGeom>
            <a:noFill/>
          </p:spPr>
          <p:txBody>
            <a:bodyPr vert="horz" rtlCol="0">
              <a:spAutoFit/>
            </a:bodyPr>
            <a:lstStyle/>
            <a:p>
              <a:r>
                <a:rPr lang="en-US" sz="1600" smtClean="0">
                  <a:solidFill>
                    <a:srgbClr val="FF0000"/>
                  </a:solidFill>
                </a:rPr>
                <a:t>USA</a:t>
              </a:r>
              <a:endParaRPr lang="en-US" sz="1600">
                <a:solidFill>
                  <a:srgbClr val="FF0000"/>
                </a:solidFill>
              </a:endParaRPr>
            </a:p>
          </p:txBody>
        </p:sp>
        <p:sp>
          <p:nvSpPr>
            <p:cNvPr id="11" name="TextBox 10"/>
            <p:cNvSpPr txBox="1"/>
            <p:nvPr/>
          </p:nvSpPr>
          <p:spPr>
            <a:xfrm>
              <a:off x="1892300" y="2882900"/>
              <a:ext cx="1371600" cy="406265"/>
            </a:xfrm>
            <a:prstGeom prst="rect">
              <a:avLst/>
            </a:prstGeom>
            <a:noFill/>
          </p:spPr>
          <p:txBody>
            <a:bodyPr vert="horz" rtlCol="0">
              <a:spAutoFit/>
            </a:bodyPr>
            <a:lstStyle/>
            <a:p>
              <a:r>
                <a:rPr lang="en-US" sz="1600" dirty="0" smtClean="0">
                  <a:solidFill>
                    <a:srgbClr val="0000CC"/>
                  </a:solidFill>
                </a:rPr>
                <a:t>Soybeans</a:t>
              </a:r>
              <a:endParaRPr lang="en-US" sz="1600" dirty="0">
                <a:solidFill>
                  <a:srgbClr val="0000CC"/>
                </a:solidFill>
              </a:endParaRPr>
            </a:p>
          </p:txBody>
        </p:sp>
        <p:sp>
          <p:nvSpPr>
            <p:cNvPr id="12" name="TextBox 11"/>
            <p:cNvSpPr txBox="1"/>
            <p:nvPr/>
          </p:nvSpPr>
          <p:spPr>
            <a:xfrm>
              <a:off x="3403600" y="2882900"/>
              <a:ext cx="1371600" cy="406265"/>
            </a:xfrm>
            <a:prstGeom prst="rect">
              <a:avLst/>
            </a:prstGeom>
            <a:noFill/>
          </p:spPr>
          <p:txBody>
            <a:bodyPr vert="horz" rtlCol="0">
              <a:spAutoFit/>
            </a:bodyPr>
            <a:lstStyle/>
            <a:p>
              <a:r>
                <a:rPr lang="en-US" sz="1600" dirty="0" smtClean="0">
                  <a:solidFill>
                    <a:srgbClr val="0000CC"/>
                  </a:solidFill>
                </a:rPr>
                <a:t>Avocados</a:t>
              </a:r>
              <a:endParaRPr lang="en-US" sz="1600" dirty="0">
                <a:solidFill>
                  <a:srgbClr val="0000CC"/>
                </a:solidFill>
              </a:endParaRPr>
            </a:p>
          </p:txBody>
        </p:sp>
        <p:sp>
          <p:nvSpPr>
            <p:cNvPr id="13" name="TextBox 12"/>
            <p:cNvSpPr txBox="1"/>
            <p:nvPr/>
          </p:nvSpPr>
          <p:spPr>
            <a:xfrm>
              <a:off x="3746500" y="3632200"/>
              <a:ext cx="609600" cy="406265"/>
            </a:xfrm>
            <a:prstGeom prst="rect">
              <a:avLst/>
            </a:prstGeom>
            <a:noFill/>
          </p:spPr>
          <p:txBody>
            <a:bodyPr vert="horz" rtlCol="0">
              <a:spAutoFit/>
            </a:bodyPr>
            <a:lstStyle/>
            <a:p>
              <a:r>
                <a:rPr lang="en-US" sz="1600" smtClean="0">
                  <a:solidFill>
                    <a:srgbClr val="000000"/>
                  </a:solidFill>
                </a:rPr>
                <a:t>60</a:t>
              </a:r>
              <a:endParaRPr lang="en-US" sz="1600">
                <a:solidFill>
                  <a:srgbClr val="000000"/>
                </a:solidFill>
              </a:endParaRPr>
            </a:p>
          </p:txBody>
        </p:sp>
        <p:sp>
          <p:nvSpPr>
            <p:cNvPr id="14" name="TextBox 13"/>
            <p:cNvSpPr txBox="1"/>
            <p:nvPr/>
          </p:nvSpPr>
          <p:spPr>
            <a:xfrm>
              <a:off x="2095500" y="3619499"/>
              <a:ext cx="609600" cy="406265"/>
            </a:xfrm>
            <a:prstGeom prst="rect">
              <a:avLst/>
            </a:prstGeom>
            <a:noFill/>
          </p:spPr>
          <p:txBody>
            <a:bodyPr vert="horz" rtlCol="0">
              <a:spAutoFit/>
            </a:bodyPr>
            <a:lstStyle/>
            <a:p>
              <a:r>
                <a:rPr lang="en-US" sz="1600" dirty="0" smtClean="0">
                  <a:solidFill>
                    <a:srgbClr val="000000"/>
                  </a:solidFill>
                </a:rPr>
                <a:t>15</a:t>
              </a:r>
              <a:endParaRPr lang="en-US" sz="1600" dirty="0">
                <a:solidFill>
                  <a:srgbClr val="000000"/>
                </a:solidFill>
              </a:endParaRPr>
            </a:p>
          </p:txBody>
        </p:sp>
        <p:sp>
          <p:nvSpPr>
            <p:cNvPr id="15" name="TextBox 14"/>
            <p:cNvSpPr txBox="1"/>
            <p:nvPr/>
          </p:nvSpPr>
          <p:spPr>
            <a:xfrm>
              <a:off x="2133600" y="4533900"/>
              <a:ext cx="609600" cy="406265"/>
            </a:xfrm>
            <a:prstGeom prst="rect">
              <a:avLst/>
            </a:prstGeom>
            <a:noFill/>
          </p:spPr>
          <p:txBody>
            <a:bodyPr vert="horz" rtlCol="0">
              <a:spAutoFit/>
            </a:bodyPr>
            <a:lstStyle/>
            <a:p>
              <a:r>
                <a:rPr lang="en-US" sz="1600" smtClean="0">
                  <a:solidFill>
                    <a:srgbClr val="000000"/>
                  </a:solidFill>
                </a:rPr>
                <a:t>30</a:t>
              </a:r>
              <a:endParaRPr lang="en-US" sz="1600">
                <a:solidFill>
                  <a:srgbClr val="000000"/>
                </a:solidFill>
              </a:endParaRPr>
            </a:p>
          </p:txBody>
        </p:sp>
        <p:sp>
          <p:nvSpPr>
            <p:cNvPr id="16" name="TextBox 15"/>
            <p:cNvSpPr txBox="1"/>
            <p:nvPr/>
          </p:nvSpPr>
          <p:spPr>
            <a:xfrm>
              <a:off x="3759200" y="4584699"/>
              <a:ext cx="609600" cy="406265"/>
            </a:xfrm>
            <a:prstGeom prst="rect">
              <a:avLst/>
            </a:prstGeom>
            <a:noFill/>
          </p:spPr>
          <p:txBody>
            <a:bodyPr vert="horz" rtlCol="0">
              <a:spAutoFit/>
            </a:bodyPr>
            <a:lstStyle/>
            <a:p>
              <a:r>
                <a:rPr lang="en-US" sz="1600" smtClean="0">
                  <a:solidFill>
                    <a:srgbClr val="000000"/>
                  </a:solidFill>
                </a:rPr>
                <a:t>90</a:t>
              </a:r>
              <a:endParaRPr lang="en-US" sz="1600">
                <a:solidFill>
                  <a:srgbClr val="000000"/>
                </a:solidFill>
              </a:endParaRPr>
            </a:p>
          </p:txBody>
        </p:sp>
      </p:grpSp>
      <p:grpSp>
        <p:nvGrpSpPr>
          <p:cNvPr id="17" name="Group 16"/>
          <p:cNvGrpSpPr/>
          <p:nvPr/>
        </p:nvGrpSpPr>
        <p:grpSpPr>
          <a:xfrm>
            <a:off x="228600" y="1604653"/>
            <a:ext cx="4343400" cy="1013831"/>
            <a:chOff x="495300" y="1612900"/>
            <a:chExt cx="4343400" cy="1216596"/>
          </a:xfrm>
        </p:grpSpPr>
        <p:sp>
          <p:nvSpPr>
            <p:cNvPr id="18" name="TextBox 17"/>
            <p:cNvSpPr txBox="1"/>
            <p:nvPr/>
          </p:nvSpPr>
          <p:spPr>
            <a:xfrm>
              <a:off x="495300" y="1943100"/>
              <a:ext cx="4343400" cy="886396"/>
            </a:xfrm>
            <a:prstGeom prst="rect">
              <a:avLst/>
            </a:prstGeom>
            <a:noFill/>
          </p:spPr>
          <p:txBody>
            <a:bodyPr vert="horz" rtlCol="0">
              <a:spAutoFit/>
            </a:bodyPr>
            <a:lstStyle/>
            <a:p>
              <a:r>
                <a:rPr lang="en-US" sz="1400" b="1" dirty="0" smtClean="0"/>
                <a:t>Reading the table: </a:t>
              </a:r>
              <a:r>
                <a:rPr lang="en-US" sz="1400" dirty="0" smtClean="0">
                  <a:cs typeface="Calibri" pitchFamily="34" charset="0"/>
                </a:rPr>
                <a:t>Given a fixed amount of resources, Mexico and the USA can choose between the following alternatives. </a:t>
              </a:r>
              <a:endParaRPr lang="en-US" sz="1400" dirty="0">
                <a:cs typeface="Calibri" pitchFamily="34" charset="0"/>
              </a:endParaRPr>
            </a:p>
          </p:txBody>
        </p:sp>
        <p:sp>
          <p:nvSpPr>
            <p:cNvPr id="19" name="TextBox 18"/>
            <p:cNvSpPr txBox="1"/>
            <p:nvPr/>
          </p:nvSpPr>
          <p:spPr>
            <a:xfrm>
              <a:off x="1676400" y="1612900"/>
              <a:ext cx="2006600" cy="369332"/>
            </a:xfrm>
            <a:prstGeom prst="rect">
              <a:avLst/>
            </a:prstGeom>
            <a:noFill/>
          </p:spPr>
          <p:txBody>
            <a:bodyPr vert="horz" rtlCol="0">
              <a:spAutoFit/>
            </a:bodyPr>
            <a:lstStyle/>
            <a:p>
              <a:r>
                <a:rPr lang="en-US" sz="1400" b="1" u="sng" dirty="0" smtClean="0">
                  <a:solidFill>
                    <a:srgbClr val="FF0000"/>
                  </a:solidFill>
                </a:rPr>
                <a:t>Output Table</a:t>
              </a:r>
              <a:endParaRPr lang="en-US" sz="1400" b="1" u="sng" dirty="0">
                <a:solidFill>
                  <a:srgbClr val="FF0000"/>
                </a:solidFill>
              </a:endParaRPr>
            </a:p>
          </p:txBody>
        </p:sp>
      </p:grpSp>
      <p:grpSp>
        <p:nvGrpSpPr>
          <p:cNvPr id="20" name="Group 19"/>
          <p:cNvGrpSpPr/>
          <p:nvPr/>
        </p:nvGrpSpPr>
        <p:grpSpPr>
          <a:xfrm>
            <a:off x="5105400" y="1564384"/>
            <a:ext cx="3886200" cy="982081"/>
            <a:chOff x="5461000" y="1536700"/>
            <a:chExt cx="3886200" cy="1178496"/>
          </a:xfrm>
        </p:grpSpPr>
        <p:sp>
          <p:nvSpPr>
            <p:cNvPr id="21" name="TextBox 20"/>
            <p:cNvSpPr txBox="1"/>
            <p:nvPr/>
          </p:nvSpPr>
          <p:spPr>
            <a:xfrm>
              <a:off x="6578600" y="1536700"/>
              <a:ext cx="1854200" cy="369332"/>
            </a:xfrm>
            <a:prstGeom prst="rect">
              <a:avLst/>
            </a:prstGeom>
            <a:noFill/>
          </p:spPr>
          <p:txBody>
            <a:bodyPr vert="horz" rtlCol="0">
              <a:spAutoFit/>
            </a:bodyPr>
            <a:lstStyle/>
            <a:p>
              <a:r>
                <a:rPr lang="en-US" sz="1400" b="1" u="sng" dirty="0" smtClean="0">
                  <a:solidFill>
                    <a:srgbClr val="0000CC"/>
                  </a:solidFill>
                  <a:cs typeface="Calibri" pitchFamily="34" charset="0"/>
                </a:rPr>
                <a:t>Input Table</a:t>
              </a:r>
              <a:endParaRPr lang="en-US" sz="1400" b="1" u="sng" dirty="0">
                <a:solidFill>
                  <a:srgbClr val="0000CC"/>
                </a:solidFill>
                <a:cs typeface="Calibri" pitchFamily="34" charset="0"/>
              </a:endParaRPr>
            </a:p>
          </p:txBody>
        </p:sp>
        <p:sp>
          <p:nvSpPr>
            <p:cNvPr id="22" name="TextBox 21"/>
            <p:cNvSpPr txBox="1"/>
            <p:nvPr/>
          </p:nvSpPr>
          <p:spPr>
            <a:xfrm>
              <a:off x="5461000" y="1828800"/>
              <a:ext cx="3886200" cy="886396"/>
            </a:xfrm>
            <a:prstGeom prst="rect">
              <a:avLst/>
            </a:prstGeom>
            <a:noFill/>
          </p:spPr>
          <p:txBody>
            <a:bodyPr vert="horz" rtlCol="0">
              <a:spAutoFit/>
            </a:bodyPr>
            <a:lstStyle/>
            <a:p>
              <a:r>
                <a:rPr lang="en-US" sz="1400" b="1" dirty="0" smtClean="0"/>
                <a:t>Reading the table: </a:t>
              </a:r>
              <a:r>
                <a:rPr lang="en-US" sz="1400" dirty="0" smtClean="0">
                  <a:cs typeface="Calibri" pitchFamily="34" charset="0"/>
                </a:rPr>
                <a:t>In order to produce one ton of output, Mexico and the USA must use the following amount of resources. (in acres of land)</a:t>
              </a:r>
              <a:endParaRPr lang="en-US" sz="1400" dirty="0">
                <a:cs typeface="Calibri" pitchFamily="34" charset="0"/>
              </a:endParaRPr>
            </a:p>
          </p:txBody>
        </p:sp>
      </p:grpSp>
      <p:grpSp>
        <p:nvGrpSpPr>
          <p:cNvPr id="23" name="Group 22"/>
          <p:cNvGrpSpPr/>
          <p:nvPr/>
        </p:nvGrpSpPr>
        <p:grpSpPr>
          <a:xfrm>
            <a:off x="4800600" y="2516882"/>
            <a:ext cx="4337050" cy="1853142"/>
            <a:chOff x="5365750" y="2905251"/>
            <a:chExt cx="4337050" cy="2223770"/>
          </a:xfrm>
        </p:grpSpPr>
        <p:cxnSp>
          <p:nvCxnSpPr>
            <p:cNvPr id="24" name="Straight Connector 23"/>
            <p:cNvCxnSpPr/>
            <p:nvPr/>
          </p:nvCxnSpPr>
          <p:spPr>
            <a:xfrm>
              <a:off x="8089010" y="2905251"/>
              <a:ext cx="0" cy="222377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392928" y="3328161"/>
              <a:ext cx="420738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365750" y="4242180"/>
              <a:ext cx="426186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523101" y="2918841"/>
              <a:ext cx="0" cy="2128266"/>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384800" y="3619500"/>
              <a:ext cx="1092200" cy="406265"/>
            </a:xfrm>
            <a:prstGeom prst="rect">
              <a:avLst/>
            </a:prstGeom>
            <a:noFill/>
          </p:spPr>
          <p:txBody>
            <a:bodyPr vert="horz" rtlCol="0">
              <a:spAutoFit/>
            </a:bodyPr>
            <a:lstStyle/>
            <a:p>
              <a:r>
                <a:rPr lang="en-US" sz="1600" smtClean="0">
                  <a:solidFill>
                    <a:srgbClr val="FF6820"/>
                  </a:solidFill>
                </a:rPr>
                <a:t>Mexico</a:t>
              </a:r>
              <a:endParaRPr lang="en-US" sz="1600">
                <a:solidFill>
                  <a:srgbClr val="FF6820"/>
                </a:solidFill>
              </a:endParaRPr>
            </a:p>
          </p:txBody>
        </p:sp>
        <p:sp>
          <p:nvSpPr>
            <p:cNvPr id="29" name="TextBox 28"/>
            <p:cNvSpPr txBox="1"/>
            <p:nvPr/>
          </p:nvSpPr>
          <p:spPr>
            <a:xfrm>
              <a:off x="5537200" y="4559300"/>
              <a:ext cx="812800" cy="406265"/>
            </a:xfrm>
            <a:prstGeom prst="rect">
              <a:avLst/>
            </a:prstGeom>
            <a:noFill/>
          </p:spPr>
          <p:txBody>
            <a:bodyPr vert="horz" rtlCol="0">
              <a:spAutoFit/>
            </a:bodyPr>
            <a:lstStyle/>
            <a:p>
              <a:r>
                <a:rPr lang="en-US" sz="1600" smtClean="0">
                  <a:solidFill>
                    <a:srgbClr val="FF0000"/>
                  </a:solidFill>
                </a:rPr>
                <a:t>USA</a:t>
              </a:r>
              <a:endParaRPr lang="en-US" sz="1600">
                <a:solidFill>
                  <a:srgbClr val="FF0000"/>
                </a:solidFill>
              </a:endParaRPr>
            </a:p>
          </p:txBody>
        </p:sp>
        <p:sp>
          <p:nvSpPr>
            <p:cNvPr id="30" name="TextBox 29"/>
            <p:cNvSpPr txBox="1"/>
            <p:nvPr/>
          </p:nvSpPr>
          <p:spPr>
            <a:xfrm>
              <a:off x="6832600" y="2921000"/>
              <a:ext cx="1371600" cy="406265"/>
            </a:xfrm>
            <a:prstGeom prst="rect">
              <a:avLst/>
            </a:prstGeom>
            <a:noFill/>
          </p:spPr>
          <p:txBody>
            <a:bodyPr vert="horz" rtlCol="0">
              <a:spAutoFit/>
            </a:bodyPr>
            <a:lstStyle/>
            <a:p>
              <a:r>
                <a:rPr lang="en-US" sz="1600" dirty="0" smtClean="0">
                  <a:solidFill>
                    <a:srgbClr val="0000CC"/>
                  </a:solidFill>
                </a:rPr>
                <a:t>Soybeans</a:t>
              </a:r>
              <a:endParaRPr lang="en-US" sz="1600" dirty="0">
                <a:solidFill>
                  <a:srgbClr val="0000CC"/>
                </a:solidFill>
              </a:endParaRPr>
            </a:p>
          </p:txBody>
        </p:sp>
        <p:sp>
          <p:nvSpPr>
            <p:cNvPr id="31" name="TextBox 30"/>
            <p:cNvSpPr txBox="1"/>
            <p:nvPr/>
          </p:nvSpPr>
          <p:spPr>
            <a:xfrm>
              <a:off x="8331200" y="2921000"/>
              <a:ext cx="1371600" cy="406265"/>
            </a:xfrm>
            <a:prstGeom prst="rect">
              <a:avLst/>
            </a:prstGeom>
            <a:noFill/>
          </p:spPr>
          <p:txBody>
            <a:bodyPr vert="horz" rtlCol="0">
              <a:spAutoFit/>
            </a:bodyPr>
            <a:lstStyle/>
            <a:p>
              <a:r>
                <a:rPr lang="en-US" sz="1600" dirty="0" smtClean="0">
                  <a:solidFill>
                    <a:srgbClr val="0000CC"/>
                  </a:solidFill>
                </a:rPr>
                <a:t>Avocados</a:t>
              </a:r>
              <a:endParaRPr lang="en-US" sz="1600" dirty="0">
                <a:solidFill>
                  <a:srgbClr val="0000CC"/>
                </a:solidFill>
              </a:endParaRPr>
            </a:p>
          </p:txBody>
        </p:sp>
        <p:sp>
          <p:nvSpPr>
            <p:cNvPr id="32" name="TextBox 31"/>
            <p:cNvSpPr txBox="1"/>
            <p:nvPr/>
          </p:nvSpPr>
          <p:spPr>
            <a:xfrm>
              <a:off x="8674100" y="3670300"/>
              <a:ext cx="482600" cy="406265"/>
            </a:xfrm>
            <a:prstGeom prst="rect">
              <a:avLst/>
            </a:prstGeom>
            <a:noFill/>
          </p:spPr>
          <p:txBody>
            <a:bodyPr vert="horz" rtlCol="0">
              <a:spAutoFit/>
            </a:bodyPr>
            <a:lstStyle/>
            <a:p>
              <a:r>
                <a:rPr lang="en-US" sz="1600" smtClean="0">
                  <a:solidFill>
                    <a:srgbClr val="000000"/>
                  </a:solidFill>
                </a:rPr>
                <a:t>8</a:t>
              </a:r>
              <a:endParaRPr lang="en-US" sz="1600">
                <a:solidFill>
                  <a:srgbClr val="000000"/>
                </a:solidFill>
              </a:endParaRPr>
            </a:p>
          </p:txBody>
        </p:sp>
        <p:sp>
          <p:nvSpPr>
            <p:cNvPr id="33" name="TextBox 32"/>
            <p:cNvSpPr txBox="1"/>
            <p:nvPr/>
          </p:nvSpPr>
          <p:spPr>
            <a:xfrm>
              <a:off x="7086600" y="3657600"/>
              <a:ext cx="609600" cy="406265"/>
            </a:xfrm>
            <a:prstGeom prst="rect">
              <a:avLst/>
            </a:prstGeom>
            <a:noFill/>
          </p:spPr>
          <p:txBody>
            <a:bodyPr vert="horz" rtlCol="0">
              <a:spAutoFit/>
            </a:bodyPr>
            <a:lstStyle/>
            <a:p>
              <a:r>
                <a:rPr lang="en-US" sz="1600" smtClean="0">
                  <a:solidFill>
                    <a:srgbClr val="000000"/>
                  </a:solidFill>
                </a:rPr>
                <a:t>16</a:t>
              </a:r>
              <a:endParaRPr lang="en-US" sz="1600">
                <a:solidFill>
                  <a:srgbClr val="000000"/>
                </a:solidFill>
              </a:endParaRPr>
            </a:p>
          </p:txBody>
        </p:sp>
        <p:sp>
          <p:nvSpPr>
            <p:cNvPr id="34" name="TextBox 33"/>
            <p:cNvSpPr txBox="1"/>
            <p:nvPr/>
          </p:nvSpPr>
          <p:spPr>
            <a:xfrm>
              <a:off x="7137400" y="4622800"/>
              <a:ext cx="482600" cy="406265"/>
            </a:xfrm>
            <a:prstGeom prst="rect">
              <a:avLst/>
            </a:prstGeom>
            <a:noFill/>
          </p:spPr>
          <p:txBody>
            <a:bodyPr vert="horz" rtlCol="0">
              <a:spAutoFit/>
            </a:bodyPr>
            <a:lstStyle/>
            <a:p>
              <a:r>
                <a:rPr lang="en-US" sz="1600" smtClean="0">
                  <a:solidFill>
                    <a:srgbClr val="000000"/>
                  </a:solidFill>
                </a:rPr>
                <a:t>8</a:t>
              </a:r>
              <a:endParaRPr lang="en-US" sz="1600">
                <a:solidFill>
                  <a:srgbClr val="000000"/>
                </a:solidFill>
              </a:endParaRPr>
            </a:p>
          </p:txBody>
        </p:sp>
        <p:sp>
          <p:nvSpPr>
            <p:cNvPr id="35" name="TextBox 34"/>
            <p:cNvSpPr txBox="1"/>
            <p:nvPr/>
          </p:nvSpPr>
          <p:spPr>
            <a:xfrm>
              <a:off x="8712200" y="4648200"/>
              <a:ext cx="482600" cy="406265"/>
            </a:xfrm>
            <a:prstGeom prst="rect">
              <a:avLst/>
            </a:prstGeom>
            <a:noFill/>
          </p:spPr>
          <p:txBody>
            <a:bodyPr vert="horz" rtlCol="0">
              <a:spAutoFit/>
            </a:bodyPr>
            <a:lstStyle/>
            <a:p>
              <a:r>
                <a:rPr lang="en-US" sz="1600" smtClean="0">
                  <a:solidFill>
                    <a:srgbClr val="000000"/>
                  </a:solidFill>
                </a:rPr>
                <a:t>6</a:t>
              </a:r>
              <a:endParaRPr lang="en-US" sz="1600">
                <a:solidFill>
                  <a:srgbClr val="000000"/>
                </a:solidFill>
              </a:endParaRPr>
            </a:p>
          </p:txBody>
        </p:sp>
      </p:grpSp>
      <p:sp>
        <p:nvSpPr>
          <p:cNvPr id="36" name="TextBox 35"/>
          <p:cNvSpPr txBox="1"/>
          <p:nvPr/>
        </p:nvSpPr>
        <p:spPr>
          <a:xfrm>
            <a:off x="0" y="637282"/>
            <a:ext cx="9144000" cy="954107"/>
          </a:xfrm>
          <a:prstGeom prst="rect">
            <a:avLst/>
          </a:prstGeom>
          <a:noFill/>
        </p:spPr>
        <p:txBody>
          <a:bodyPr vert="horz" wrap="square" rtlCol="0">
            <a:spAutoFit/>
          </a:bodyPr>
          <a:lstStyle/>
          <a:p>
            <a:r>
              <a:rPr lang="en-US" sz="2400" dirty="0" smtClean="0">
                <a:solidFill>
                  <a:srgbClr val="FF0000"/>
                </a:solidFill>
              </a:rPr>
              <a:t>Specialization and Trade based on Production Possibilities Tables</a:t>
            </a:r>
          </a:p>
          <a:p>
            <a:r>
              <a:rPr lang="en-US" sz="1600" dirty="0" smtClean="0">
                <a:solidFill>
                  <a:srgbClr val="000000"/>
                </a:solidFill>
              </a:rPr>
              <a:t>The PPC provides a graphical means of displaying a nation’s potential output of two goods. The same information can be shown in a table as well.</a:t>
            </a:r>
            <a:r>
              <a:rPr lang="en-US" sz="1600" dirty="0">
                <a:solidFill>
                  <a:srgbClr val="000000"/>
                </a:solidFill>
              </a:rPr>
              <a:t> </a:t>
            </a:r>
            <a:r>
              <a:rPr lang="en-US" sz="1600" dirty="0" smtClean="0">
                <a:solidFill>
                  <a:srgbClr val="000000"/>
                </a:solidFill>
              </a:rPr>
              <a:t>These tables come in two types, </a:t>
            </a:r>
            <a:r>
              <a:rPr lang="en-US" sz="1600" u="sng" dirty="0" smtClean="0">
                <a:solidFill>
                  <a:srgbClr val="FF0000"/>
                </a:solidFill>
              </a:rPr>
              <a:t>Output </a:t>
            </a:r>
            <a:r>
              <a:rPr lang="en-US" sz="1600" dirty="0" smtClean="0">
                <a:solidFill>
                  <a:srgbClr val="000000"/>
                </a:solidFill>
              </a:rPr>
              <a:t>and</a:t>
            </a:r>
            <a:r>
              <a:rPr lang="en-US" sz="1600" u="sng" dirty="0" smtClean="0">
                <a:solidFill>
                  <a:srgbClr val="000000"/>
                </a:solidFill>
              </a:rPr>
              <a:t> </a:t>
            </a:r>
            <a:r>
              <a:rPr lang="en-US" sz="1600" u="sng" dirty="0" smtClean="0">
                <a:solidFill>
                  <a:srgbClr val="0000CC"/>
                </a:solidFill>
              </a:rPr>
              <a:t>Input</a:t>
            </a:r>
            <a:r>
              <a:rPr lang="en-US" sz="1600" u="sng" dirty="0" smtClean="0">
                <a:solidFill>
                  <a:srgbClr val="800080"/>
                </a:solidFill>
              </a:rPr>
              <a:t> </a:t>
            </a:r>
            <a:r>
              <a:rPr lang="en-US" sz="1600" dirty="0" smtClean="0">
                <a:solidFill>
                  <a:srgbClr val="000000"/>
                </a:solidFill>
              </a:rPr>
              <a:t>tables.</a:t>
            </a:r>
            <a:endParaRPr lang="en-US" sz="1600" dirty="0">
              <a:solidFill>
                <a:srgbClr val="000000"/>
              </a:solidFill>
            </a:endParaRPr>
          </a:p>
        </p:txBody>
      </p:sp>
      <p:sp>
        <p:nvSpPr>
          <p:cNvPr id="37" name="TextBox 36"/>
          <p:cNvSpPr txBox="1"/>
          <p:nvPr/>
        </p:nvSpPr>
        <p:spPr>
          <a:xfrm>
            <a:off x="0" y="4447282"/>
            <a:ext cx="9144000" cy="1077218"/>
          </a:xfrm>
          <a:prstGeom prst="rect">
            <a:avLst/>
          </a:prstGeom>
          <a:noFill/>
        </p:spPr>
        <p:txBody>
          <a:bodyPr vert="horz" wrap="square" rtlCol="0">
            <a:spAutoFit/>
          </a:bodyPr>
          <a:lstStyle/>
          <a:p>
            <a:r>
              <a:rPr lang="en-US" sz="1600" b="1" dirty="0" smtClean="0">
                <a:solidFill>
                  <a:srgbClr val="0000CC"/>
                </a:solidFill>
              </a:rPr>
              <a:t>How to determine specialization and trade based on a table    </a:t>
            </a:r>
          </a:p>
          <a:p>
            <a:pPr marL="342900" indent="-342900">
              <a:buFont typeface="+mj-lt"/>
              <a:buAutoNum type="arabicPeriod"/>
            </a:pPr>
            <a:r>
              <a:rPr lang="en-US" sz="1600" dirty="0" smtClean="0"/>
              <a:t>Identify the opportunity costs of soybeans and avocados in Mexico and the USA</a:t>
            </a:r>
          </a:p>
          <a:p>
            <a:pPr marL="342900" indent="-342900">
              <a:buFont typeface="+mj-lt"/>
              <a:buAutoNum type="arabicPeriod"/>
            </a:pPr>
            <a:r>
              <a:rPr lang="en-US" sz="1600" dirty="0" smtClean="0"/>
              <a:t>The countries should specialize in the one for which they have the lower opportunity cost.</a:t>
            </a:r>
          </a:p>
          <a:p>
            <a:pPr marL="342900" indent="-342900">
              <a:buFont typeface="+mj-lt"/>
              <a:buAutoNum type="arabicPeriod"/>
            </a:pPr>
            <a:r>
              <a:rPr lang="en-US" sz="1600" dirty="0" smtClean="0"/>
              <a:t>Cross multiplication trick. (maximize output and minimize inputs)</a:t>
            </a:r>
            <a:endParaRPr lang="en-US" sz="1600" dirty="0"/>
          </a:p>
        </p:txBody>
      </p:sp>
    </p:spTree>
    <p:extLst>
      <p:ext uri="{BB962C8B-B14F-4D97-AF65-F5344CB8AC3E}">
        <p14:creationId xmlns:p14="http://schemas.microsoft.com/office/powerpoint/2010/main" val="16730056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grpSp>
        <p:nvGrpSpPr>
          <p:cNvPr id="3" name="Group 2"/>
          <p:cNvGrpSpPr>
            <a:grpSpLocks noChangeAspect="1"/>
          </p:cNvGrpSpPr>
          <p:nvPr/>
        </p:nvGrpSpPr>
        <p:grpSpPr>
          <a:xfrm>
            <a:off x="82296" y="1524437"/>
            <a:ext cx="5023104" cy="2174240"/>
            <a:chOff x="317500" y="1854200"/>
            <a:chExt cx="5232400" cy="2635250"/>
          </a:xfrm>
        </p:grpSpPr>
        <p:grpSp>
          <p:nvGrpSpPr>
            <p:cNvPr id="4" name="Group 13"/>
            <p:cNvGrpSpPr/>
            <p:nvPr/>
          </p:nvGrpSpPr>
          <p:grpSpPr>
            <a:xfrm>
              <a:off x="317500" y="2244089"/>
              <a:ext cx="4356100" cy="2245361"/>
              <a:chOff x="317500" y="2244089"/>
              <a:chExt cx="4356100" cy="2245361"/>
            </a:xfrm>
          </p:grpSpPr>
          <p:cxnSp>
            <p:nvCxnSpPr>
              <p:cNvPr id="18" name="Straight Connector 17"/>
              <p:cNvCxnSpPr/>
              <p:nvPr/>
            </p:nvCxnSpPr>
            <p:spPr>
              <a:xfrm>
                <a:off x="3065272" y="2244089"/>
                <a:ext cx="0" cy="224536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9" name="Straight Connector 2"/>
              <p:cNvCxnSpPr/>
              <p:nvPr/>
            </p:nvCxnSpPr>
            <p:spPr>
              <a:xfrm>
                <a:off x="344931" y="2671191"/>
                <a:ext cx="424535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0" name="Straight Connector 3"/>
              <p:cNvCxnSpPr/>
              <p:nvPr/>
            </p:nvCxnSpPr>
            <p:spPr>
              <a:xfrm>
                <a:off x="317500" y="3594100"/>
                <a:ext cx="430022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1" name="Straight Connector 4"/>
              <p:cNvCxnSpPr/>
              <p:nvPr/>
            </p:nvCxnSpPr>
            <p:spPr>
              <a:xfrm>
                <a:off x="1485264" y="2257932"/>
                <a:ext cx="0" cy="214884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2" name="TextBox 5"/>
              <p:cNvSpPr txBox="1"/>
              <p:nvPr/>
            </p:nvSpPr>
            <p:spPr>
              <a:xfrm>
                <a:off x="330200" y="2959100"/>
                <a:ext cx="1117600" cy="410339"/>
              </a:xfrm>
              <a:prstGeom prst="rect">
                <a:avLst/>
              </a:prstGeom>
              <a:noFill/>
            </p:spPr>
            <p:txBody>
              <a:bodyPr vert="horz" rtlCol="0">
                <a:spAutoFit/>
              </a:bodyPr>
              <a:lstStyle/>
              <a:p>
                <a:r>
                  <a:rPr lang="en-US" sz="1600" smtClean="0">
                    <a:solidFill>
                      <a:srgbClr val="FF6820"/>
                    </a:solidFill>
                  </a:rPr>
                  <a:t>Mexico</a:t>
                </a:r>
                <a:endParaRPr lang="en-US" sz="1600">
                  <a:solidFill>
                    <a:srgbClr val="FF6820"/>
                  </a:solidFill>
                </a:endParaRPr>
              </a:p>
            </p:txBody>
          </p:sp>
          <p:sp>
            <p:nvSpPr>
              <p:cNvPr id="23" name="TextBox 6"/>
              <p:cNvSpPr txBox="1"/>
              <p:nvPr/>
            </p:nvSpPr>
            <p:spPr>
              <a:xfrm>
                <a:off x="482600" y="3911600"/>
                <a:ext cx="812800" cy="410339"/>
              </a:xfrm>
              <a:prstGeom prst="rect">
                <a:avLst/>
              </a:prstGeom>
              <a:noFill/>
            </p:spPr>
            <p:txBody>
              <a:bodyPr vert="horz" rtlCol="0">
                <a:spAutoFit/>
              </a:bodyPr>
              <a:lstStyle/>
              <a:p>
                <a:r>
                  <a:rPr lang="en-US" sz="1600" smtClean="0">
                    <a:solidFill>
                      <a:srgbClr val="FF0000"/>
                    </a:solidFill>
                  </a:rPr>
                  <a:t>USA</a:t>
                </a:r>
                <a:endParaRPr lang="en-US" sz="1600">
                  <a:solidFill>
                    <a:srgbClr val="FF0000"/>
                  </a:solidFill>
                </a:endParaRPr>
              </a:p>
            </p:txBody>
          </p:sp>
          <p:sp>
            <p:nvSpPr>
              <p:cNvPr id="24" name="TextBox 7"/>
              <p:cNvSpPr txBox="1"/>
              <p:nvPr/>
            </p:nvSpPr>
            <p:spPr>
              <a:xfrm>
                <a:off x="1790700" y="2260601"/>
                <a:ext cx="1371600" cy="410339"/>
              </a:xfrm>
              <a:prstGeom prst="rect">
                <a:avLst/>
              </a:prstGeom>
              <a:noFill/>
            </p:spPr>
            <p:txBody>
              <a:bodyPr vert="horz" rtlCol="0">
                <a:spAutoFit/>
              </a:bodyPr>
              <a:lstStyle/>
              <a:p>
                <a:r>
                  <a:rPr lang="en-US" sz="1600" smtClean="0">
                    <a:solidFill>
                      <a:srgbClr val="009300"/>
                    </a:solidFill>
                  </a:rPr>
                  <a:t>Soybeans</a:t>
                </a:r>
                <a:endParaRPr lang="en-US" sz="1600">
                  <a:solidFill>
                    <a:srgbClr val="009300"/>
                  </a:solidFill>
                </a:endParaRPr>
              </a:p>
            </p:txBody>
          </p:sp>
          <p:sp>
            <p:nvSpPr>
              <p:cNvPr id="25" name="TextBox 8"/>
              <p:cNvSpPr txBox="1"/>
              <p:nvPr/>
            </p:nvSpPr>
            <p:spPr>
              <a:xfrm>
                <a:off x="3302000" y="2260601"/>
                <a:ext cx="1371600" cy="410339"/>
              </a:xfrm>
              <a:prstGeom prst="rect">
                <a:avLst/>
              </a:prstGeom>
              <a:noFill/>
            </p:spPr>
            <p:txBody>
              <a:bodyPr vert="horz" rtlCol="0">
                <a:spAutoFit/>
              </a:bodyPr>
              <a:lstStyle/>
              <a:p>
                <a:r>
                  <a:rPr lang="en-US" sz="1600" smtClean="0">
                    <a:solidFill>
                      <a:srgbClr val="009300"/>
                    </a:solidFill>
                  </a:rPr>
                  <a:t>Avocados</a:t>
                </a:r>
                <a:endParaRPr lang="en-US" sz="1600">
                  <a:solidFill>
                    <a:srgbClr val="009300"/>
                  </a:solidFill>
                </a:endParaRPr>
              </a:p>
            </p:txBody>
          </p:sp>
          <p:sp>
            <p:nvSpPr>
              <p:cNvPr id="26" name="TextBox 9"/>
              <p:cNvSpPr txBox="1"/>
              <p:nvPr/>
            </p:nvSpPr>
            <p:spPr>
              <a:xfrm>
                <a:off x="3644900" y="3009900"/>
                <a:ext cx="609600" cy="410339"/>
              </a:xfrm>
              <a:prstGeom prst="rect">
                <a:avLst/>
              </a:prstGeom>
              <a:noFill/>
            </p:spPr>
            <p:txBody>
              <a:bodyPr vert="horz" rtlCol="0">
                <a:spAutoFit/>
              </a:bodyPr>
              <a:lstStyle/>
              <a:p>
                <a:r>
                  <a:rPr lang="en-US" sz="1600" smtClean="0">
                    <a:solidFill>
                      <a:srgbClr val="000000"/>
                    </a:solidFill>
                  </a:rPr>
                  <a:t>60</a:t>
                </a:r>
                <a:endParaRPr lang="en-US" sz="1600">
                  <a:solidFill>
                    <a:srgbClr val="000000"/>
                  </a:solidFill>
                </a:endParaRPr>
              </a:p>
            </p:txBody>
          </p:sp>
          <p:sp>
            <p:nvSpPr>
              <p:cNvPr id="27" name="TextBox 10"/>
              <p:cNvSpPr txBox="1"/>
              <p:nvPr/>
            </p:nvSpPr>
            <p:spPr>
              <a:xfrm>
                <a:off x="2057400" y="2997200"/>
                <a:ext cx="609600" cy="410339"/>
              </a:xfrm>
              <a:prstGeom prst="rect">
                <a:avLst/>
              </a:prstGeom>
              <a:noFill/>
            </p:spPr>
            <p:txBody>
              <a:bodyPr vert="horz" rtlCol="0">
                <a:spAutoFit/>
              </a:bodyPr>
              <a:lstStyle/>
              <a:p>
                <a:r>
                  <a:rPr lang="en-US" sz="1600" smtClean="0">
                    <a:solidFill>
                      <a:srgbClr val="000000"/>
                    </a:solidFill>
                  </a:rPr>
                  <a:t>15</a:t>
                </a:r>
                <a:endParaRPr lang="en-US" sz="1600">
                  <a:solidFill>
                    <a:srgbClr val="000000"/>
                  </a:solidFill>
                </a:endParaRPr>
              </a:p>
            </p:txBody>
          </p:sp>
          <p:sp>
            <p:nvSpPr>
              <p:cNvPr id="28" name="TextBox 11"/>
              <p:cNvSpPr txBox="1"/>
              <p:nvPr/>
            </p:nvSpPr>
            <p:spPr>
              <a:xfrm>
                <a:off x="2032000" y="3911600"/>
                <a:ext cx="609600" cy="410339"/>
              </a:xfrm>
              <a:prstGeom prst="rect">
                <a:avLst/>
              </a:prstGeom>
              <a:noFill/>
            </p:spPr>
            <p:txBody>
              <a:bodyPr vert="horz" rtlCol="0">
                <a:spAutoFit/>
              </a:bodyPr>
              <a:lstStyle/>
              <a:p>
                <a:r>
                  <a:rPr lang="en-US" sz="1600" smtClean="0">
                    <a:solidFill>
                      <a:srgbClr val="000000"/>
                    </a:solidFill>
                  </a:rPr>
                  <a:t>30</a:t>
                </a:r>
                <a:endParaRPr lang="en-US" sz="1600">
                  <a:solidFill>
                    <a:srgbClr val="000000"/>
                  </a:solidFill>
                </a:endParaRPr>
              </a:p>
            </p:txBody>
          </p:sp>
          <p:sp>
            <p:nvSpPr>
              <p:cNvPr id="29" name="TextBox 12"/>
              <p:cNvSpPr txBox="1"/>
              <p:nvPr/>
            </p:nvSpPr>
            <p:spPr>
              <a:xfrm>
                <a:off x="3657600" y="3962400"/>
                <a:ext cx="609600" cy="410339"/>
              </a:xfrm>
              <a:prstGeom prst="rect">
                <a:avLst/>
              </a:prstGeom>
              <a:noFill/>
            </p:spPr>
            <p:txBody>
              <a:bodyPr vert="horz" rtlCol="0">
                <a:spAutoFit/>
              </a:bodyPr>
              <a:lstStyle/>
              <a:p>
                <a:r>
                  <a:rPr lang="en-US" sz="1600" smtClean="0">
                    <a:solidFill>
                      <a:srgbClr val="000000"/>
                    </a:solidFill>
                  </a:rPr>
                  <a:t>90</a:t>
                </a:r>
                <a:endParaRPr lang="en-US" sz="1600">
                  <a:solidFill>
                    <a:srgbClr val="000000"/>
                  </a:solidFill>
                </a:endParaRPr>
              </a:p>
            </p:txBody>
          </p:sp>
        </p:grpSp>
        <p:sp>
          <p:nvSpPr>
            <p:cNvPr id="5" name="TextBox 4"/>
            <p:cNvSpPr txBox="1"/>
            <p:nvPr/>
          </p:nvSpPr>
          <p:spPr>
            <a:xfrm>
              <a:off x="1714500" y="1854200"/>
              <a:ext cx="2006600" cy="410339"/>
            </a:xfrm>
            <a:prstGeom prst="rect">
              <a:avLst/>
            </a:prstGeom>
            <a:noFill/>
          </p:spPr>
          <p:txBody>
            <a:bodyPr vert="horz" rtlCol="0">
              <a:spAutoFit/>
            </a:bodyPr>
            <a:lstStyle/>
            <a:p>
              <a:r>
                <a:rPr lang="en-US" sz="1600" b="1" u="sng" dirty="0" smtClean="0">
                  <a:solidFill>
                    <a:schemeClr val="tx1">
                      <a:lumMod val="85000"/>
                      <a:lumOff val="15000"/>
                    </a:schemeClr>
                  </a:solidFill>
                </a:rPr>
                <a:t>Output Problem</a:t>
              </a:r>
              <a:endParaRPr lang="en-US" sz="1600" b="1" u="sng" dirty="0">
                <a:solidFill>
                  <a:schemeClr val="tx1">
                    <a:lumMod val="85000"/>
                    <a:lumOff val="15000"/>
                  </a:schemeClr>
                </a:solidFill>
              </a:endParaRPr>
            </a:p>
          </p:txBody>
        </p:sp>
        <p:grpSp>
          <p:nvGrpSpPr>
            <p:cNvPr id="7" name="Group 17"/>
            <p:cNvGrpSpPr/>
            <p:nvPr/>
          </p:nvGrpSpPr>
          <p:grpSpPr>
            <a:xfrm>
              <a:off x="2654300" y="3340100"/>
              <a:ext cx="800100" cy="495301"/>
              <a:chOff x="2654300" y="3340100"/>
              <a:chExt cx="800100" cy="495301"/>
            </a:xfrm>
          </p:grpSpPr>
          <p:sp>
            <p:nvSpPr>
              <p:cNvPr id="16" name="Freeform 15"/>
              <p:cNvSpPr/>
              <p:nvPr/>
            </p:nvSpPr>
            <p:spPr>
              <a:xfrm>
                <a:off x="2717800" y="3340100"/>
                <a:ext cx="673101" cy="495301"/>
              </a:xfrm>
              <a:custGeom>
                <a:avLst/>
                <a:gdLst/>
                <a:ahLst/>
                <a:cxnLst/>
                <a:rect l="0" t="0" r="0" b="0"/>
                <a:pathLst>
                  <a:path w="673101" h="495301">
                    <a:moveTo>
                      <a:pt x="0" y="0"/>
                    </a:moveTo>
                    <a:lnTo>
                      <a:pt x="673100" y="0"/>
                    </a:lnTo>
                    <a:lnTo>
                      <a:pt x="673100" y="495300"/>
                    </a:lnTo>
                    <a:lnTo>
                      <a:pt x="0" y="495300"/>
                    </a:lnTo>
                    <a:close/>
                  </a:path>
                </a:pathLst>
              </a:custGeom>
              <a:solidFill>
                <a:srgbClr val="AFEEEE"/>
              </a:solidFill>
              <a:ln w="38100" cap="flat" cmpd="sng" algn="ctr">
                <a:solidFill>
                  <a:srgbClr val="AFEEE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p:cNvSpPr txBox="1"/>
              <p:nvPr/>
            </p:nvSpPr>
            <p:spPr>
              <a:xfrm>
                <a:off x="2654300" y="3340100"/>
                <a:ext cx="800100" cy="410339"/>
              </a:xfrm>
              <a:prstGeom prst="rect">
                <a:avLst/>
              </a:prstGeom>
              <a:noFill/>
            </p:spPr>
            <p:txBody>
              <a:bodyPr vert="horz" rtlCol="0">
                <a:spAutoFit/>
              </a:bodyPr>
              <a:lstStyle/>
              <a:p>
                <a:pPr algn="ctr"/>
                <a:r>
                  <a:rPr lang="en-US" sz="1600" b="1" smtClean="0">
                    <a:solidFill>
                      <a:srgbClr val="FF0000"/>
                    </a:solidFill>
                  </a:rPr>
                  <a:t>X</a:t>
                </a:r>
                <a:r>
                  <a:rPr lang="en-US" sz="1600" smtClean="0">
                    <a:solidFill>
                      <a:srgbClr val="AFEEEE"/>
                    </a:solidFill>
                  </a:rPr>
                  <a:t> </a:t>
                </a:r>
                <a:endParaRPr lang="en-US" sz="1600">
                  <a:solidFill>
                    <a:srgbClr val="AFEEEE"/>
                  </a:solidFill>
                </a:endParaRPr>
              </a:p>
            </p:txBody>
          </p:sp>
        </p:grpSp>
        <p:cxnSp>
          <p:nvCxnSpPr>
            <p:cNvPr id="8" name="Straight Connector 7"/>
            <p:cNvCxnSpPr/>
            <p:nvPr/>
          </p:nvCxnSpPr>
          <p:spPr>
            <a:xfrm>
              <a:off x="2438400" y="3213100"/>
              <a:ext cx="304800" cy="241300"/>
            </a:xfrm>
            <a:prstGeom prst="line">
              <a:avLst/>
            </a:prstGeom>
            <a:ln w="38100" cap="sq" cmpd="sng" algn="ctr">
              <a:solidFill>
                <a:srgbClr val="FF0000"/>
              </a:solidFill>
              <a:prstDash val="dot"/>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213100" y="3771900"/>
              <a:ext cx="393700" cy="279400"/>
            </a:xfrm>
            <a:prstGeom prst="line">
              <a:avLst/>
            </a:prstGeom>
            <a:ln w="38100" cap="sq" cmpd="sng" algn="ctr">
              <a:solidFill>
                <a:srgbClr val="FF0000"/>
              </a:solidFill>
              <a:prstDash val="dot"/>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2400300" y="3733800"/>
              <a:ext cx="406400" cy="266700"/>
            </a:xfrm>
            <a:prstGeom prst="line">
              <a:avLst/>
            </a:prstGeom>
            <a:ln w="38100" cap="sq" cmpd="sng" algn="ctr">
              <a:solidFill>
                <a:srgbClr val="FF0000"/>
              </a:solidFill>
              <a:prstDash val="dot"/>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3238500" y="3200400"/>
              <a:ext cx="355600" cy="228600"/>
            </a:xfrm>
            <a:prstGeom prst="line">
              <a:avLst/>
            </a:prstGeom>
            <a:ln w="38100" cap="sq" cmpd="sng" algn="ctr">
              <a:solidFill>
                <a:srgbClr val="FF0000"/>
              </a:solidFill>
              <a:prstDash val="dot"/>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013200" y="2933701"/>
              <a:ext cx="1524000" cy="410339"/>
            </a:xfrm>
            <a:prstGeom prst="rect">
              <a:avLst/>
            </a:prstGeom>
            <a:noFill/>
          </p:spPr>
          <p:txBody>
            <a:bodyPr vert="horz" rtlCol="0">
              <a:spAutoFit/>
            </a:bodyPr>
            <a:lstStyle/>
            <a:p>
              <a:r>
                <a:rPr lang="en-US" sz="1600" b="1" smtClean="0">
                  <a:solidFill>
                    <a:srgbClr val="FF0000"/>
                  </a:solidFill>
                </a:rPr>
                <a:t>= 1800</a:t>
              </a:r>
              <a:endParaRPr lang="en-US" sz="1600" b="1">
                <a:solidFill>
                  <a:srgbClr val="FF0000"/>
                </a:solidFill>
              </a:endParaRPr>
            </a:p>
          </p:txBody>
        </p:sp>
        <p:sp>
          <p:nvSpPr>
            <p:cNvPr id="13" name="TextBox 12"/>
            <p:cNvSpPr txBox="1"/>
            <p:nvPr/>
          </p:nvSpPr>
          <p:spPr>
            <a:xfrm>
              <a:off x="4025900" y="3898900"/>
              <a:ext cx="1524000" cy="410339"/>
            </a:xfrm>
            <a:prstGeom prst="rect">
              <a:avLst/>
            </a:prstGeom>
            <a:noFill/>
          </p:spPr>
          <p:txBody>
            <a:bodyPr vert="horz" rtlCol="0">
              <a:spAutoFit/>
            </a:bodyPr>
            <a:lstStyle/>
            <a:p>
              <a:r>
                <a:rPr lang="en-US" sz="1600" b="1" smtClean="0">
                  <a:solidFill>
                    <a:srgbClr val="FF0000"/>
                  </a:solidFill>
                </a:rPr>
                <a:t>= 1350</a:t>
              </a:r>
              <a:endParaRPr lang="en-US" sz="1600" b="1">
                <a:solidFill>
                  <a:srgbClr val="FF0000"/>
                </a:solidFill>
              </a:endParaRPr>
            </a:p>
          </p:txBody>
        </p:sp>
        <p:sp>
          <p:nvSpPr>
            <p:cNvPr id="14" name="Oval 13"/>
            <p:cNvSpPr/>
            <p:nvPr/>
          </p:nvSpPr>
          <p:spPr>
            <a:xfrm>
              <a:off x="1866900" y="3759200"/>
              <a:ext cx="749300" cy="546100"/>
            </a:xfrm>
            <a:prstGeom prst="ellipse">
              <a:avLst/>
            </a:prstGeom>
            <a:solidFill>
              <a:schemeClr val="accent1">
                <a:alpha val="1000"/>
              </a:schemeClr>
            </a:solidFill>
            <a:ln w="381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5" name="Oval 14"/>
            <p:cNvSpPr/>
            <p:nvPr/>
          </p:nvSpPr>
          <p:spPr>
            <a:xfrm>
              <a:off x="3467100" y="2870200"/>
              <a:ext cx="749300" cy="546100"/>
            </a:xfrm>
            <a:prstGeom prst="ellipse">
              <a:avLst/>
            </a:prstGeom>
            <a:solidFill>
              <a:schemeClr val="accent1">
                <a:alpha val="1000"/>
              </a:schemeClr>
            </a:solidFill>
            <a:ln w="381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30" name="Group 29"/>
          <p:cNvGrpSpPr>
            <a:grpSpLocks noChangeAspect="1"/>
          </p:cNvGrpSpPr>
          <p:nvPr/>
        </p:nvGrpSpPr>
        <p:grpSpPr>
          <a:xfrm>
            <a:off x="4781551" y="1457281"/>
            <a:ext cx="4529328" cy="2165197"/>
            <a:chOff x="5391150" y="1762125"/>
            <a:chExt cx="4718050" cy="2706496"/>
          </a:xfrm>
        </p:grpSpPr>
        <p:sp>
          <p:nvSpPr>
            <p:cNvPr id="31" name="TextBox 30"/>
            <p:cNvSpPr txBox="1"/>
            <p:nvPr/>
          </p:nvSpPr>
          <p:spPr>
            <a:xfrm>
              <a:off x="6858000" y="1762125"/>
              <a:ext cx="1854200" cy="423192"/>
            </a:xfrm>
            <a:prstGeom prst="rect">
              <a:avLst/>
            </a:prstGeom>
            <a:noFill/>
          </p:spPr>
          <p:txBody>
            <a:bodyPr vert="horz" rtlCol="0">
              <a:spAutoFit/>
            </a:bodyPr>
            <a:lstStyle/>
            <a:p>
              <a:r>
                <a:rPr lang="en-US" sz="1600" b="1" u="sng" dirty="0" smtClean="0">
                  <a:solidFill>
                    <a:schemeClr val="tx2">
                      <a:lumMod val="75000"/>
                    </a:schemeClr>
                  </a:solidFill>
                </a:rPr>
                <a:t>Input Problem</a:t>
              </a:r>
              <a:endParaRPr lang="en-US" sz="1600" b="1" u="sng" dirty="0">
                <a:solidFill>
                  <a:schemeClr val="tx2">
                    <a:lumMod val="75000"/>
                  </a:schemeClr>
                </a:solidFill>
              </a:endParaRPr>
            </a:p>
          </p:txBody>
        </p:sp>
        <p:grpSp>
          <p:nvGrpSpPr>
            <p:cNvPr id="32" name="Group 40"/>
            <p:cNvGrpSpPr/>
            <p:nvPr/>
          </p:nvGrpSpPr>
          <p:grpSpPr>
            <a:xfrm>
              <a:off x="5391150" y="2244851"/>
              <a:ext cx="4337050" cy="2223770"/>
              <a:chOff x="5391150" y="2244851"/>
              <a:chExt cx="4337050" cy="2223770"/>
            </a:xfrm>
          </p:grpSpPr>
          <p:cxnSp>
            <p:nvCxnSpPr>
              <p:cNvPr id="44" name="Straight Connector 43"/>
              <p:cNvCxnSpPr/>
              <p:nvPr/>
            </p:nvCxnSpPr>
            <p:spPr>
              <a:xfrm>
                <a:off x="8114410" y="2244851"/>
                <a:ext cx="0" cy="222377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5" name="Straight Connector 29"/>
              <p:cNvCxnSpPr/>
              <p:nvPr/>
            </p:nvCxnSpPr>
            <p:spPr>
              <a:xfrm>
                <a:off x="5418328" y="2667761"/>
                <a:ext cx="420738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6" name="Straight Connector 30"/>
              <p:cNvCxnSpPr/>
              <p:nvPr/>
            </p:nvCxnSpPr>
            <p:spPr>
              <a:xfrm>
                <a:off x="5391150" y="3581780"/>
                <a:ext cx="426186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7" name="Straight Connector 31"/>
              <p:cNvCxnSpPr/>
              <p:nvPr/>
            </p:nvCxnSpPr>
            <p:spPr>
              <a:xfrm>
                <a:off x="6548501" y="2258441"/>
                <a:ext cx="0" cy="2128266"/>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8" name="TextBox 32"/>
              <p:cNvSpPr txBox="1"/>
              <p:nvPr/>
            </p:nvSpPr>
            <p:spPr>
              <a:xfrm>
                <a:off x="5410200" y="2959100"/>
                <a:ext cx="1092200" cy="423193"/>
              </a:xfrm>
              <a:prstGeom prst="rect">
                <a:avLst/>
              </a:prstGeom>
              <a:noFill/>
            </p:spPr>
            <p:txBody>
              <a:bodyPr vert="horz" rtlCol="0">
                <a:spAutoFit/>
              </a:bodyPr>
              <a:lstStyle/>
              <a:p>
                <a:r>
                  <a:rPr lang="en-US" sz="1600" smtClean="0">
                    <a:solidFill>
                      <a:srgbClr val="FF6820"/>
                    </a:solidFill>
                  </a:rPr>
                  <a:t>Mexico</a:t>
                </a:r>
                <a:endParaRPr lang="en-US" sz="1600">
                  <a:solidFill>
                    <a:srgbClr val="FF6820"/>
                  </a:solidFill>
                </a:endParaRPr>
              </a:p>
            </p:txBody>
          </p:sp>
          <p:sp>
            <p:nvSpPr>
              <p:cNvPr id="49" name="TextBox 33"/>
              <p:cNvSpPr txBox="1"/>
              <p:nvPr/>
            </p:nvSpPr>
            <p:spPr>
              <a:xfrm>
                <a:off x="5562600" y="3898900"/>
                <a:ext cx="812800" cy="423193"/>
              </a:xfrm>
              <a:prstGeom prst="rect">
                <a:avLst/>
              </a:prstGeom>
              <a:noFill/>
            </p:spPr>
            <p:txBody>
              <a:bodyPr vert="horz" rtlCol="0">
                <a:spAutoFit/>
              </a:bodyPr>
              <a:lstStyle/>
              <a:p>
                <a:r>
                  <a:rPr lang="en-US" sz="1600" smtClean="0">
                    <a:solidFill>
                      <a:srgbClr val="FF0000"/>
                    </a:solidFill>
                  </a:rPr>
                  <a:t>USA</a:t>
                </a:r>
                <a:endParaRPr lang="en-US" sz="1600">
                  <a:solidFill>
                    <a:srgbClr val="FF0000"/>
                  </a:solidFill>
                </a:endParaRPr>
              </a:p>
            </p:txBody>
          </p:sp>
          <p:sp>
            <p:nvSpPr>
              <p:cNvPr id="50" name="TextBox 34"/>
              <p:cNvSpPr txBox="1"/>
              <p:nvPr/>
            </p:nvSpPr>
            <p:spPr>
              <a:xfrm>
                <a:off x="6858000" y="2260600"/>
                <a:ext cx="1371600" cy="423193"/>
              </a:xfrm>
              <a:prstGeom prst="rect">
                <a:avLst/>
              </a:prstGeom>
              <a:noFill/>
            </p:spPr>
            <p:txBody>
              <a:bodyPr vert="horz" rtlCol="0">
                <a:spAutoFit/>
              </a:bodyPr>
              <a:lstStyle/>
              <a:p>
                <a:r>
                  <a:rPr lang="en-US" sz="1600" smtClean="0">
                    <a:solidFill>
                      <a:srgbClr val="009300"/>
                    </a:solidFill>
                  </a:rPr>
                  <a:t>Soybeans</a:t>
                </a:r>
                <a:endParaRPr lang="en-US" sz="1600">
                  <a:solidFill>
                    <a:srgbClr val="009300"/>
                  </a:solidFill>
                </a:endParaRPr>
              </a:p>
            </p:txBody>
          </p:sp>
          <p:sp>
            <p:nvSpPr>
              <p:cNvPr id="51" name="TextBox 35"/>
              <p:cNvSpPr txBox="1"/>
              <p:nvPr/>
            </p:nvSpPr>
            <p:spPr>
              <a:xfrm>
                <a:off x="8356600" y="2260600"/>
                <a:ext cx="1371600" cy="423193"/>
              </a:xfrm>
              <a:prstGeom prst="rect">
                <a:avLst/>
              </a:prstGeom>
              <a:noFill/>
            </p:spPr>
            <p:txBody>
              <a:bodyPr vert="horz" rtlCol="0">
                <a:spAutoFit/>
              </a:bodyPr>
              <a:lstStyle/>
              <a:p>
                <a:r>
                  <a:rPr lang="en-US" sz="1600" smtClean="0">
                    <a:solidFill>
                      <a:srgbClr val="009300"/>
                    </a:solidFill>
                  </a:rPr>
                  <a:t>Avocados</a:t>
                </a:r>
                <a:endParaRPr lang="en-US" sz="1600">
                  <a:solidFill>
                    <a:srgbClr val="009300"/>
                  </a:solidFill>
                </a:endParaRPr>
              </a:p>
            </p:txBody>
          </p:sp>
          <p:sp>
            <p:nvSpPr>
              <p:cNvPr id="52" name="TextBox 36"/>
              <p:cNvSpPr txBox="1"/>
              <p:nvPr/>
            </p:nvSpPr>
            <p:spPr>
              <a:xfrm>
                <a:off x="8699500" y="3009900"/>
                <a:ext cx="482600" cy="423193"/>
              </a:xfrm>
              <a:prstGeom prst="rect">
                <a:avLst/>
              </a:prstGeom>
              <a:noFill/>
            </p:spPr>
            <p:txBody>
              <a:bodyPr vert="horz" rtlCol="0">
                <a:spAutoFit/>
              </a:bodyPr>
              <a:lstStyle/>
              <a:p>
                <a:r>
                  <a:rPr lang="en-US" sz="1600" smtClean="0">
                    <a:solidFill>
                      <a:srgbClr val="000000"/>
                    </a:solidFill>
                  </a:rPr>
                  <a:t>8</a:t>
                </a:r>
                <a:endParaRPr lang="en-US" sz="1600">
                  <a:solidFill>
                    <a:srgbClr val="000000"/>
                  </a:solidFill>
                </a:endParaRPr>
              </a:p>
            </p:txBody>
          </p:sp>
          <p:sp>
            <p:nvSpPr>
              <p:cNvPr id="53" name="TextBox 37"/>
              <p:cNvSpPr txBox="1"/>
              <p:nvPr/>
            </p:nvSpPr>
            <p:spPr>
              <a:xfrm>
                <a:off x="7112000" y="2997200"/>
                <a:ext cx="609600" cy="423193"/>
              </a:xfrm>
              <a:prstGeom prst="rect">
                <a:avLst/>
              </a:prstGeom>
              <a:noFill/>
            </p:spPr>
            <p:txBody>
              <a:bodyPr vert="horz" rtlCol="0">
                <a:spAutoFit/>
              </a:bodyPr>
              <a:lstStyle/>
              <a:p>
                <a:r>
                  <a:rPr lang="en-US" sz="1600" smtClean="0">
                    <a:solidFill>
                      <a:srgbClr val="000000"/>
                    </a:solidFill>
                  </a:rPr>
                  <a:t>16</a:t>
                </a:r>
                <a:endParaRPr lang="en-US" sz="1600">
                  <a:solidFill>
                    <a:srgbClr val="000000"/>
                  </a:solidFill>
                </a:endParaRPr>
              </a:p>
            </p:txBody>
          </p:sp>
          <p:sp>
            <p:nvSpPr>
              <p:cNvPr id="54" name="TextBox 38"/>
              <p:cNvSpPr txBox="1"/>
              <p:nvPr/>
            </p:nvSpPr>
            <p:spPr>
              <a:xfrm>
                <a:off x="7162800" y="3962400"/>
                <a:ext cx="482600" cy="423193"/>
              </a:xfrm>
              <a:prstGeom prst="rect">
                <a:avLst/>
              </a:prstGeom>
              <a:noFill/>
            </p:spPr>
            <p:txBody>
              <a:bodyPr vert="horz" rtlCol="0">
                <a:spAutoFit/>
              </a:bodyPr>
              <a:lstStyle/>
              <a:p>
                <a:r>
                  <a:rPr lang="en-US" sz="1600" smtClean="0">
                    <a:solidFill>
                      <a:srgbClr val="000000"/>
                    </a:solidFill>
                  </a:rPr>
                  <a:t>8</a:t>
                </a:r>
                <a:endParaRPr lang="en-US" sz="1600">
                  <a:solidFill>
                    <a:srgbClr val="000000"/>
                  </a:solidFill>
                </a:endParaRPr>
              </a:p>
            </p:txBody>
          </p:sp>
          <p:sp>
            <p:nvSpPr>
              <p:cNvPr id="55" name="TextBox 39"/>
              <p:cNvSpPr txBox="1"/>
              <p:nvPr/>
            </p:nvSpPr>
            <p:spPr>
              <a:xfrm>
                <a:off x="8737600" y="3987800"/>
                <a:ext cx="482600" cy="423193"/>
              </a:xfrm>
              <a:prstGeom prst="rect">
                <a:avLst/>
              </a:prstGeom>
              <a:noFill/>
            </p:spPr>
            <p:txBody>
              <a:bodyPr vert="horz" rtlCol="0">
                <a:spAutoFit/>
              </a:bodyPr>
              <a:lstStyle/>
              <a:p>
                <a:r>
                  <a:rPr lang="en-US" sz="1600" smtClean="0">
                    <a:solidFill>
                      <a:srgbClr val="000000"/>
                    </a:solidFill>
                  </a:rPr>
                  <a:t>6</a:t>
                </a:r>
                <a:endParaRPr lang="en-US" sz="1600">
                  <a:solidFill>
                    <a:srgbClr val="000000"/>
                  </a:solidFill>
                </a:endParaRPr>
              </a:p>
            </p:txBody>
          </p:sp>
        </p:grpSp>
        <p:grpSp>
          <p:nvGrpSpPr>
            <p:cNvPr id="33" name="Group 43"/>
            <p:cNvGrpSpPr/>
            <p:nvPr/>
          </p:nvGrpSpPr>
          <p:grpSpPr>
            <a:xfrm>
              <a:off x="7734300" y="3340100"/>
              <a:ext cx="800100" cy="495301"/>
              <a:chOff x="7734300" y="3340100"/>
              <a:chExt cx="800100" cy="495301"/>
            </a:xfrm>
          </p:grpSpPr>
          <p:sp>
            <p:nvSpPr>
              <p:cNvPr id="42" name="Freeform 41"/>
              <p:cNvSpPr/>
              <p:nvPr/>
            </p:nvSpPr>
            <p:spPr>
              <a:xfrm>
                <a:off x="7797800" y="3340100"/>
                <a:ext cx="673101" cy="495301"/>
              </a:xfrm>
              <a:custGeom>
                <a:avLst/>
                <a:gdLst/>
                <a:ahLst/>
                <a:cxnLst/>
                <a:rect l="0" t="0" r="0" b="0"/>
                <a:pathLst>
                  <a:path w="673101" h="495301">
                    <a:moveTo>
                      <a:pt x="0" y="0"/>
                    </a:moveTo>
                    <a:lnTo>
                      <a:pt x="673100" y="0"/>
                    </a:lnTo>
                    <a:lnTo>
                      <a:pt x="673100" y="495300"/>
                    </a:lnTo>
                    <a:lnTo>
                      <a:pt x="0" y="495300"/>
                    </a:lnTo>
                    <a:close/>
                  </a:path>
                </a:pathLst>
              </a:custGeom>
              <a:solidFill>
                <a:srgbClr val="AFEEEE"/>
              </a:solidFill>
              <a:ln w="38100" cap="flat" cmpd="sng" algn="ctr">
                <a:solidFill>
                  <a:srgbClr val="AFEEE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3" name="TextBox 42"/>
              <p:cNvSpPr txBox="1"/>
              <p:nvPr/>
            </p:nvSpPr>
            <p:spPr>
              <a:xfrm>
                <a:off x="7734300" y="3340100"/>
                <a:ext cx="800100" cy="423192"/>
              </a:xfrm>
              <a:prstGeom prst="rect">
                <a:avLst/>
              </a:prstGeom>
              <a:noFill/>
            </p:spPr>
            <p:txBody>
              <a:bodyPr vert="horz" rtlCol="0">
                <a:spAutoFit/>
              </a:bodyPr>
              <a:lstStyle/>
              <a:p>
                <a:pPr algn="ctr"/>
                <a:r>
                  <a:rPr lang="en-US" sz="1600" b="1" smtClean="0">
                    <a:solidFill>
                      <a:srgbClr val="FF0000"/>
                    </a:solidFill>
                  </a:rPr>
                  <a:t>X</a:t>
                </a:r>
                <a:r>
                  <a:rPr lang="en-US" sz="1600" smtClean="0">
                    <a:solidFill>
                      <a:srgbClr val="AFEEEE"/>
                    </a:solidFill>
                  </a:rPr>
                  <a:t> </a:t>
                </a:r>
                <a:endParaRPr lang="en-US" sz="1600">
                  <a:solidFill>
                    <a:srgbClr val="AFEEEE"/>
                  </a:solidFill>
                </a:endParaRPr>
              </a:p>
            </p:txBody>
          </p:sp>
        </p:grpSp>
        <p:cxnSp>
          <p:nvCxnSpPr>
            <p:cNvPr id="34" name="Straight Connector 33"/>
            <p:cNvCxnSpPr/>
            <p:nvPr/>
          </p:nvCxnSpPr>
          <p:spPr>
            <a:xfrm>
              <a:off x="7505700" y="3187700"/>
              <a:ext cx="355600" cy="241300"/>
            </a:xfrm>
            <a:prstGeom prst="line">
              <a:avLst/>
            </a:prstGeom>
            <a:ln w="38100" cap="sq" cmpd="sng" algn="ctr">
              <a:solidFill>
                <a:srgbClr val="FF0000"/>
              </a:solidFill>
              <a:prstDash val="dot"/>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8343900" y="3771900"/>
              <a:ext cx="355600" cy="241300"/>
            </a:xfrm>
            <a:prstGeom prst="line">
              <a:avLst/>
            </a:prstGeom>
            <a:ln w="38100" cap="sq" cmpd="sng" algn="ctr">
              <a:solidFill>
                <a:srgbClr val="FF0000"/>
              </a:solidFill>
              <a:prstDash val="dot"/>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7429500" y="3759200"/>
              <a:ext cx="431800" cy="266700"/>
            </a:xfrm>
            <a:prstGeom prst="line">
              <a:avLst/>
            </a:prstGeom>
            <a:ln w="38100" cap="sq" cmpd="sng" algn="ctr">
              <a:solidFill>
                <a:srgbClr val="FF0000"/>
              </a:solidFill>
              <a:prstDash val="dot"/>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8356600" y="3187700"/>
              <a:ext cx="355600" cy="203200"/>
            </a:xfrm>
            <a:prstGeom prst="line">
              <a:avLst/>
            </a:prstGeom>
            <a:ln w="38100" cap="sq" cmpd="sng" algn="ctr">
              <a:solidFill>
                <a:srgbClr val="FF0000"/>
              </a:solidFill>
              <a:prstDash val="dot"/>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8953500" y="2971800"/>
              <a:ext cx="1143000" cy="423192"/>
            </a:xfrm>
            <a:prstGeom prst="rect">
              <a:avLst/>
            </a:prstGeom>
            <a:noFill/>
          </p:spPr>
          <p:txBody>
            <a:bodyPr vert="horz" rtlCol="0">
              <a:spAutoFit/>
            </a:bodyPr>
            <a:lstStyle/>
            <a:p>
              <a:r>
                <a:rPr lang="en-US" sz="1600" b="1" smtClean="0">
                  <a:solidFill>
                    <a:srgbClr val="FF0000"/>
                  </a:solidFill>
                </a:rPr>
                <a:t>= 64</a:t>
              </a:r>
              <a:endParaRPr lang="en-US" sz="1600" b="1">
                <a:solidFill>
                  <a:srgbClr val="FF0000"/>
                </a:solidFill>
              </a:endParaRPr>
            </a:p>
          </p:txBody>
        </p:sp>
        <p:sp>
          <p:nvSpPr>
            <p:cNvPr id="39" name="TextBox 38"/>
            <p:cNvSpPr txBox="1"/>
            <p:nvPr/>
          </p:nvSpPr>
          <p:spPr>
            <a:xfrm>
              <a:off x="8966200" y="3924300"/>
              <a:ext cx="1143000" cy="423192"/>
            </a:xfrm>
            <a:prstGeom prst="rect">
              <a:avLst/>
            </a:prstGeom>
            <a:noFill/>
          </p:spPr>
          <p:txBody>
            <a:bodyPr vert="horz" rtlCol="0">
              <a:spAutoFit/>
            </a:bodyPr>
            <a:lstStyle/>
            <a:p>
              <a:r>
                <a:rPr lang="en-US" sz="1600" b="1" smtClean="0">
                  <a:solidFill>
                    <a:srgbClr val="FF0000"/>
                  </a:solidFill>
                </a:rPr>
                <a:t>= 96</a:t>
              </a:r>
              <a:endParaRPr lang="en-US" sz="1600" b="1">
                <a:solidFill>
                  <a:srgbClr val="FF0000"/>
                </a:solidFill>
              </a:endParaRPr>
            </a:p>
          </p:txBody>
        </p:sp>
        <p:sp>
          <p:nvSpPr>
            <p:cNvPr id="40" name="Oval 39"/>
            <p:cNvSpPr/>
            <p:nvPr/>
          </p:nvSpPr>
          <p:spPr>
            <a:xfrm>
              <a:off x="6934200" y="3810000"/>
              <a:ext cx="749300" cy="546100"/>
            </a:xfrm>
            <a:prstGeom prst="ellipse">
              <a:avLst/>
            </a:prstGeom>
            <a:solidFill>
              <a:schemeClr val="accent1">
                <a:alpha val="1000"/>
              </a:schemeClr>
            </a:solidFill>
            <a:ln w="381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1" name="Oval 40"/>
            <p:cNvSpPr/>
            <p:nvPr/>
          </p:nvSpPr>
          <p:spPr>
            <a:xfrm>
              <a:off x="8445500" y="2857500"/>
              <a:ext cx="749300" cy="546100"/>
            </a:xfrm>
            <a:prstGeom prst="ellipse">
              <a:avLst/>
            </a:prstGeom>
            <a:solidFill>
              <a:schemeClr val="accent1">
                <a:alpha val="1000"/>
              </a:schemeClr>
            </a:solidFill>
            <a:ln w="381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aphicFrame>
        <p:nvGraphicFramePr>
          <p:cNvPr id="56" name="Table 55"/>
          <p:cNvGraphicFramePr>
            <a:graphicFrameLocks noGrp="1"/>
          </p:cNvGraphicFramePr>
          <p:nvPr>
            <p:extLst>
              <p:ext uri="{D42A27DB-BD31-4B8C-83A1-F6EECF244321}">
                <p14:modId xmlns:p14="http://schemas.microsoft.com/office/powerpoint/2010/main" val="3123734707"/>
              </p:ext>
            </p:extLst>
          </p:nvPr>
        </p:nvGraphicFramePr>
        <p:xfrm>
          <a:off x="0" y="3774877"/>
          <a:ext cx="9144000" cy="1615440"/>
        </p:xfrm>
        <a:graphic>
          <a:graphicData uri="http://schemas.openxmlformats.org/drawingml/2006/table">
            <a:tbl>
              <a:tblPr>
                <a:tableStyleId>{5C22544A-7EE6-4342-B048-85BDC9FD1C3A}</a:tableStyleId>
              </a:tblPr>
              <a:tblGrid>
                <a:gridCol w="4532923"/>
                <a:gridCol w="4611077"/>
              </a:tblGrid>
              <a:tr h="807720">
                <a:tc>
                  <a:txBody>
                    <a:bodyPr/>
                    <a:lstStyle/>
                    <a:p>
                      <a:pPr algn="ctr"/>
                      <a:r>
                        <a:rPr lang="en-US" sz="1600" b="0" dirty="0" smtClean="0">
                          <a:solidFill>
                            <a:srgbClr val="0000CC"/>
                          </a:solidFill>
                          <a:latin typeface="Calibri" pitchFamily="34" charset="0"/>
                          <a:cs typeface="Calibri" pitchFamily="34" charset="0"/>
                        </a:rPr>
                        <a:t>For an </a:t>
                      </a:r>
                      <a:r>
                        <a:rPr lang="en-US" sz="1600" b="0" u="sng" dirty="0" smtClean="0">
                          <a:solidFill>
                            <a:srgbClr val="0000CC"/>
                          </a:solidFill>
                          <a:latin typeface="Calibri" pitchFamily="34" charset="0"/>
                          <a:cs typeface="Calibri" pitchFamily="34" charset="0"/>
                        </a:rPr>
                        <a:t>output problem</a:t>
                      </a:r>
                      <a:r>
                        <a:rPr lang="en-US" sz="1600" b="0" dirty="0" smtClean="0">
                          <a:solidFill>
                            <a:srgbClr val="0000CC"/>
                          </a:solidFill>
                          <a:latin typeface="Calibri" pitchFamily="34" charset="0"/>
                          <a:cs typeface="Calibri" pitchFamily="34" charset="0"/>
                        </a:rPr>
                        <a:t>, simply cross multiply and then choose the highest level of output. </a:t>
                      </a:r>
                      <a:endParaRPr lang="en-US" sz="1600" b="0" dirty="0">
                        <a:solidFill>
                          <a:srgbClr val="0000CC"/>
                        </a:solidFill>
                        <a:latin typeface="Calibri" pitchFamily="34" charset="0"/>
                        <a:cs typeface="Calibri" pitchFamily="34" charset="0"/>
                      </a:endParaRPr>
                    </a:p>
                  </a:txBody>
                  <a:tcPr marT="38100" marB="38100" anchor="ct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alpha val="70000"/>
                      </a:schemeClr>
                    </a:solidFill>
                  </a:tcPr>
                </a:tc>
                <a:tc>
                  <a:txBody>
                    <a:bodyPr/>
                    <a:lstStyle/>
                    <a:p>
                      <a:pPr algn="ctr"/>
                      <a:r>
                        <a:rPr lang="en-US" sz="1600" b="0" dirty="0" smtClean="0">
                          <a:solidFill>
                            <a:srgbClr val="0000CC"/>
                          </a:solidFill>
                          <a:latin typeface="Calibri" pitchFamily="34" charset="0"/>
                          <a:cs typeface="Calibri" pitchFamily="34" charset="0"/>
                        </a:rPr>
                        <a:t>For an </a:t>
                      </a:r>
                      <a:r>
                        <a:rPr lang="en-US" sz="1600" b="0" u="sng" dirty="0" smtClean="0">
                          <a:solidFill>
                            <a:srgbClr val="0000CC"/>
                          </a:solidFill>
                          <a:latin typeface="Calibri" pitchFamily="34" charset="0"/>
                          <a:cs typeface="Calibri" pitchFamily="34" charset="0"/>
                        </a:rPr>
                        <a:t>input problem</a:t>
                      </a:r>
                      <a:r>
                        <a:rPr lang="en-US" sz="1600" b="0" dirty="0" smtClean="0">
                          <a:solidFill>
                            <a:srgbClr val="0000CC"/>
                          </a:solidFill>
                          <a:latin typeface="Calibri" pitchFamily="34" charset="0"/>
                          <a:cs typeface="Calibri" pitchFamily="34" charset="0"/>
                        </a:rPr>
                        <a:t>, cross-multiply and then choose the combination that uses the least amount of inputs. </a:t>
                      </a:r>
                      <a:endParaRPr lang="en-US" sz="1600" b="0" dirty="0">
                        <a:solidFill>
                          <a:srgbClr val="0000CC"/>
                        </a:solidFill>
                        <a:latin typeface="Calibri" pitchFamily="34" charset="0"/>
                        <a:cs typeface="Calibri" pitchFamily="34" charset="0"/>
                      </a:endParaRPr>
                    </a:p>
                  </a:txBody>
                  <a:tcPr marT="38100" marB="38100"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alpha val="30000"/>
                      </a:schemeClr>
                    </a:solidFill>
                  </a:tcPr>
                </a:tc>
              </a:tr>
              <a:tr h="8077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i="1" dirty="0" smtClean="0">
                          <a:solidFill>
                            <a:srgbClr val="FF0000"/>
                          </a:solidFill>
                          <a:latin typeface="Calibri" pitchFamily="34" charset="0"/>
                          <a:cs typeface="Calibri" pitchFamily="34" charset="0"/>
                        </a:rPr>
                        <a:t>Output is maximized when the US specializes in soybeans and Mexico in avocados.</a:t>
                      </a:r>
                    </a:p>
                    <a:p>
                      <a:pPr algn="ctr"/>
                      <a:endParaRPr lang="en-US" sz="1600" b="0" dirty="0">
                        <a:latin typeface="Calibri" pitchFamily="34" charset="0"/>
                        <a:cs typeface="Calibri" pitchFamily="34" charset="0"/>
                      </a:endParaRPr>
                    </a:p>
                  </a:txBody>
                  <a:tcPr marT="38100" marB="3810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alpha val="7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i="1" dirty="0" smtClean="0">
                          <a:solidFill>
                            <a:srgbClr val="FF0000"/>
                          </a:solidFill>
                          <a:latin typeface="Calibri" pitchFamily="34" charset="0"/>
                          <a:cs typeface="Calibri" pitchFamily="34" charset="0"/>
                        </a:rPr>
                        <a:t>Inputs are minimized when the US specializes in soybeans and Mexico in avocados.</a:t>
                      </a:r>
                    </a:p>
                    <a:p>
                      <a:pPr algn="ctr"/>
                      <a:endParaRPr lang="en-US" sz="1600" b="0" dirty="0">
                        <a:latin typeface="Calibri" pitchFamily="34" charset="0"/>
                        <a:cs typeface="Calibri" pitchFamily="34" charset="0"/>
                      </a:endParaRPr>
                    </a:p>
                  </a:txBody>
                  <a:tcPr marT="38100" marB="3810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2">
                        <a:lumMod val="40000"/>
                        <a:lumOff val="60000"/>
                        <a:alpha val="30000"/>
                      </a:schemeClr>
                    </a:solidFill>
                  </a:tcPr>
                </a:tc>
              </a:tr>
            </a:tbl>
          </a:graphicData>
        </a:graphic>
      </p:graphicFrame>
      <p:sp>
        <p:nvSpPr>
          <p:cNvPr id="57" name="TextBox 56"/>
          <p:cNvSpPr txBox="1"/>
          <p:nvPr/>
        </p:nvSpPr>
        <p:spPr>
          <a:xfrm>
            <a:off x="-25400" y="650677"/>
            <a:ext cx="9169400" cy="954107"/>
          </a:xfrm>
          <a:prstGeom prst="rect">
            <a:avLst/>
          </a:prstGeom>
          <a:noFill/>
        </p:spPr>
        <p:txBody>
          <a:bodyPr vert="horz" wrap="square" rtlCol="0">
            <a:spAutoFit/>
          </a:bodyPr>
          <a:lstStyle/>
          <a:p>
            <a:r>
              <a:rPr lang="en-US" sz="2400" dirty="0" smtClean="0">
                <a:solidFill>
                  <a:srgbClr val="FF0000"/>
                </a:solidFill>
              </a:rPr>
              <a:t>Specialization and Trade based on Production Possibilities Tables</a:t>
            </a:r>
          </a:p>
          <a:p>
            <a:r>
              <a:rPr lang="en-US" sz="1600" dirty="0" smtClean="0">
                <a:solidFill>
                  <a:srgbClr val="000000"/>
                </a:solidFill>
              </a:rPr>
              <a:t>Based on the tables below, Mexico has the comparative advantage in avocados and the US in soy beans. The two countries should specialize and trade with one another based on these advantages.</a:t>
            </a:r>
            <a:endParaRPr lang="en-US" sz="1600" dirty="0">
              <a:solidFill>
                <a:srgbClr val="000000"/>
              </a:solidFill>
            </a:endParaRPr>
          </a:p>
        </p:txBody>
      </p:sp>
    </p:spTree>
    <p:extLst>
      <p:ext uri="{BB962C8B-B14F-4D97-AF65-F5344CB8AC3E}">
        <p14:creationId xmlns:p14="http://schemas.microsoft.com/office/powerpoint/2010/main" val="10094657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grpSp>
        <p:nvGrpSpPr>
          <p:cNvPr id="3" name="Group 2"/>
          <p:cNvGrpSpPr/>
          <p:nvPr/>
        </p:nvGrpSpPr>
        <p:grpSpPr>
          <a:xfrm>
            <a:off x="4124368" y="2540000"/>
            <a:ext cx="4584700" cy="1841500"/>
            <a:chOff x="4737100" y="990600"/>
            <a:chExt cx="4953000" cy="2608326"/>
          </a:xfrm>
        </p:grpSpPr>
        <p:cxnSp>
          <p:nvCxnSpPr>
            <p:cNvPr id="4" name="Straight Connector 3"/>
            <p:cNvCxnSpPr/>
            <p:nvPr/>
          </p:nvCxnSpPr>
          <p:spPr>
            <a:xfrm>
              <a:off x="7873745" y="990600"/>
              <a:ext cx="0" cy="2608326"/>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4768341" y="1486535"/>
              <a:ext cx="484606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737100" y="2558795"/>
              <a:ext cx="4908804"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070219" y="1006602"/>
              <a:ext cx="0" cy="249618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762500" y="1828801"/>
              <a:ext cx="1244600" cy="479533"/>
            </a:xfrm>
            <a:prstGeom prst="rect">
              <a:avLst/>
            </a:prstGeom>
            <a:noFill/>
          </p:spPr>
          <p:txBody>
            <a:bodyPr vert="horz" rtlCol="0">
              <a:spAutoFit/>
            </a:bodyPr>
            <a:lstStyle/>
            <a:p>
              <a:r>
                <a:rPr lang="en-US" sz="1600" smtClean="0">
                  <a:solidFill>
                    <a:srgbClr val="FF6820"/>
                  </a:solidFill>
                </a:rPr>
                <a:t>Mexico</a:t>
              </a:r>
              <a:endParaRPr lang="en-US" sz="1600">
                <a:solidFill>
                  <a:srgbClr val="FF6820"/>
                </a:solidFill>
              </a:endParaRPr>
            </a:p>
          </p:txBody>
        </p:sp>
        <p:sp>
          <p:nvSpPr>
            <p:cNvPr id="10" name="TextBox 9"/>
            <p:cNvSpPr txBox="1"/>
            <p:nvPr/>
          </p:nvSpPr>
          <p:spPr>
            <a:xfrm>
              <a:off x="4940300" y="2921001"/>
              <a:ext cx="889000" cy="479533"/>
            </a:xfrm>
            <a:prstGeom prst="rect">
              <a:avLst/>
            </a:prstGeom>
            <a:noFill/>
          </p:spPr>
          <p:txBody>
            <a:bodyPr vert="horz" rtlCol="0">
              <a:spAutoFit/>
            </a:bodyPr>
            <a:lstStyle/>
            <a:p>
              <a:r>
                <a:rPr lang="en-US" sz="1600" smtClean="0">
                  <a:solidFill>
                    <a:srgbClr val="FF0000"/>
                  </a:solidFill>
                </a:rPr>
                <a:t>USA</a:t>
              </a:r>
              <a:endParaRPr lang="en-US" sz="1600">
                <a:solidFill>
                  <a:srgbClr val="FF0000"/>
                </a:solidFill>
              </a:endParaRPr>
            </a:p>
          </p:txBody>
        </p:sp>
        <p:sp>
          <p:nvSpPr>
            <p:cNvPr id="11" name="TextBox 10"/>
            <p:cNvSpPr txBox="1"/>
            <p:nvPr/>
          </p:nvSpPr>
          <p:spPr>
            <a:xfrm>
              <a:off x="6438900" y="1003301"/>
              <a:ext cx="1549400" cy="479533"/>
            </a:xfrm>
            <a:prstGeom prst="rect">
              <a:avLst/>
            </a:prstGeom>
            <a:noFill/>
          </p:spPr>
          <p:txBody>
            <a:bodyPr vert="horz" rtlCol="0">
              <a:spAutoFit/>
            </a:bodyPr>
            <a:lstStyle/>
            <a:p>
              <a:r>
                <a:rPr lang="en-US" sz="1600" dirty="0" smtClean="0">
                  <a:solidFill>
                    <a:srgbClr val="009300"/>
                  </a:solidFill>
                </a:rPr>
                <a:t>Soybeans</a:t>
              </a:r>
              <a:endParaRPr lang="en-US" sz="1600" dirty="0">
                <a:solidFill>
                  <a:srgbClr val="009300"/>
                </a:solidFill>
              </a:endParaRPr>
            </a:p>
          </p:txBody>
        </p:sp>
        <p:sp>
          <p:nvSpPr>
            <p:cNvPr id="12" name="TextBox 11"/>
            <p:cNvSpPr txBox="1"/>
            <p:nvPr/>
          </p:nvSpPr>
          <p:spPr>
            <a:xfrm>
              <a:off x="8166100" y="1003301"/>
              <a:ext cx="1524000" cy="479533"/>
            </a:xfrm>
            <a:prstGeom prst="rect">
              <a:avLst/>
            </a:prstGeom>
            <a:noFill/>
          </p:spPr>
          <p:txBody>
            <a:bodyPr vert="horz" rtlCol="0">
              <a:spAutoFit/>
            </a:bodyPr>
            <a:lstStyle/>
            <a:p>
              <a:r>
                <a:rPr lang="en-US" sz="1600" smtClean="0">
                  <a:solidFill>
                    <a:srgbClr val="009300"/>
                  </a:solidFill>
                </a:rPr>
                <a:t>Avocados</a:t>
              </a:r>
              <a:endParaRPr lang="en-US" sz="1600">
                <a:solidFill>
                  <a:srgbClr val="009300"/>
                </a:solidFill>
              </a:endParaRPr>
            </a:p>
          </p:txBody>
        </p:sp>
        <p:sp>
          <p:nvSpPr>
            <p:cNvPr id="13" name="TextBox 12"/>
            <p:cNvSpPr txBox="1"/>
            <p:nvPr/>
          </p:nvSpPr>
          <p:spPr>
            <a:xfrm>
              <a:off x="8534400" y="1879599"/>
              <a:ext cx="660400" cy="479533"/>
            </a:xfrm>
            <a:prstGeom prst="rect">
              <a:avLst/>
            </a:prstGeom>
            <a:noFill/>
          </p:spPr>
          <p:txBody>
            <a:bodyPr vert="horz" rtlCol="0">
              <a:spAutoFit/>
            </a:bodyPr>
            <a:lstStyle/>
            <a:p>
              <a:r>
                <a:rPr lang="en-US" sz="1600" smtClean="0">
                  <a:solidFill>
                    <a:srgbClr val="000000"/>
                  </a:solidFill>
                </a:rPr>
                <a:t>60</a:t>
              </a:r>
              <a:endParaRPr lang="en-US" sz="1600">
                <a:solidFill>
                  <a:srgbClr val="000000"/>
                </a:solidFill>
              </a:endParaRPr>
            </a:p>
          </p:txBody>
        </p:sp>
        <p:sp>
          <p:nvSpPr>
            <p:cNvPr id="14" name="TextBox 13"/>
            <p:cNvSpPr txBox="1"/>
            <p:nvPr/>
          </p:nvSpPr>
          <p:spPr>
            <a:xfrm>
              <a:off x="6718300" y="1866901"/>
              <a:ext cx="660400" cy="479533"/>
            </a:xfrm>
            <a:prstGeom prst="rect">
              <a:avLst/>
            </a:prstGeom>
            <a:noFill/>
          </p:spPr>
          <p:txBody>
            <a:bodyPr vert="horz" rtlCol="0">
              <a:spAutoFit/>
            </a:bodyPr>
            <a:lstStyle/>
            <a:p>
              <a:r>
                <a:rPr lang="en-US" sz="1600" smtClean="0">
                  <a:solidFill>
                    <a:srgbClr val="000000"/>
                  </a:solidFill>
                </a:rPr>
                <a:t>15</a:t>
              </a:r>
              <a:endParaRPr lang="en-US" sz="1600">
                <a:solidFill>
                  <a:srgbClr val="000000"/>
                </a:solidFill>
              </a:endParaRPr>
            </a:p>
          </p:txBody>
        </p:sp>
        <p:sp>
          <p:nvSpPr>
            <p:cNvPr id="15" name="TextBox 14"/>
            <p:cNvSpPr txBox="1"/>
            <p:nvPr/>
          </p:nvSpPr>
          <p:spPr>
            <a:xfrm>
              <a:off x="6705600" y="2921001"/>
              <a:ext cx="660400" cy="479533"/>
            </a:xfrm>
            <a:prstGeom prst="rect">
              <a:avLst/>
            </a:prstGeom>
            <a:noFill/>
          </p:spPr>
          <p:txBody>
            <a:bodyPr vert="horz" rtlCol="0">
              <a:spAutoFit/>
            </a:bodyPr>
            <a:lstStyle/>
            <a:p>
              <a:r>
                <a:rPr lang="en-US" sz="1600" smtClean="0">
                  <a:solidFill>
                    <a:srgbClr val="000000"/>
                  </a:solidFill>
                </a:rPr>
                <a:t>30</a:t>
              </a:r>
              <a:endParaRPr lang="en-US" sz="1600">
                <a:solidFill>
                  <a:srgbClr val="000000"/>
                </a:solidFill>
              </a:endParaRPr>
            </a:p>
          </p:txBody>
        </p:sp>
        <p:sp>
          <p:nvSpPr>
            <p:cNvPr id="16" name="TextBox 15"/>
            <p:cNvSpPr txBox="1"/>
            <p:nvPr/>
          </p:nvSpPr>
          <p:spPr>
            <a:xfrm>
              <a:off x="8559800" y="2984500"/>
              <a:ext cx="660400" cy="479533"/>
            </a:xfrm>
            <a:prstGeom prst="rect">
              <a:avLst/>
            </a:prstGeom>
            <a:noFill/>
          </p:spPr>
          <p:txBody>
            <a:bodyPr vert="horz" rtlCol="0">
              <a:spAutoFit/>
            </a:bodyPr>
            <a:lstStyle/>
            <a:p>
              <a:r>
                <a:rPr lang="en-US" sz="1600" smtClean="0">
                  <a:solidFill>
                    <a:srgbClr val="000000"/>
                  </a:solidFill>
                </a:rPr>
                <a:t>90</a:t>
              </a:r>
              <a:endParaRPr lang="en-US" sz="1600">
                <a:solidFill>
                  <a:srgbClr val="000000"/>
                </a:solidFill>
              </a:endParaRPr>
            </a:p>
          </p:txBody>
        </p:sp>
      </p:grpSp>
      <p:grpSp>
        <p:nvGrpSpPr>
          <p:cNvPr id="17" name="Group 16"/>
          <p:cNvGrpSpPr>
            <a:grpSpLocks noChangeAspect="1"/>
          </p:cNvGrpSpPr>
          <p:nvPr/>
        </p:nvGrpSpPr>
        <p:grpSpPr>
          <a:xfrm>
            <a:off x="0" y="2565625"/>
            <a:ext cx="3954580" cy="3111275"/>
            <a:chOff x="11551" y="1110614"/>
            <a:chExt cx="5484627" cy="4952830"/>
          </a:xfrm>
        </p:grpSpPr>
        <p:cxnSp>
          <p:nvCxnSpPr>
            <p:cNvPr id="18" name="Straight Connector 17"/>
            <p:cNvCxnSpPr/>
            <p:nvPr/>
          </p:nvCxnSpPr>
          <p:spPr>
            <a:xfrm>
              <a:off x="822325" y="1110614"/>
              <a:ext cx="0" cy="402742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822325" y="5154167"/>
              <a:ext cx="467385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rot="16200000">
              <a:off x="-553779" y="2731616"/>
              <a:ext cx="1600201" cy="469542"/>
            </a:xfrm>
            <a:prstGeom prst="rect">
              <a:avLst/>
            </a:prstGeom>
            <a:noFill/>
          </p:spPr>
          <p:txBody>
            <a:bodyPr vert="horz" rtlCol="0">
              <a:spAutoFit/>
            </a:bodyPr>
            <a:lstStyle/>
            <a:p>
              <a:r>
                <a:rPr lang="en-US" sz="1600" dirty="0" smtClean="0">
                  <a:solidFill>
                    <a:srgbClr val="000000"/>
                  </a:solidFill>
                </a:rPr>
                <a:t>Soybeans</a:t>
              </a:r>
              <a:endParaRPr lang="en-US" sz="1600" dirty="0">
                <a:solidFill>
                  <a:srgbClr val="000000"/>
                </a:solidFill>
              </a:endParaRPr>
            </a:p>
          </p:txBody>
        </p:sp>
        <p:sp>
          <p:nvSpPr>
            <p:cNvPr id="21" name="TextBox 20"/>
            <p:cNvSpPr txBox="1"/>
            <p:nvPr/>
          </p:nvSpPr>
          <p:spPr>
            <a:xfrm>
              <a:off x="2667000" y="5524501"/>
              <a:ext cx="1625600" cy="538943"/>
            </a:xfrm>
            <a:prstGeom prst="rect">
              <a:avLst/>
            </a:prstGeom>
            <a:noFill/>
          </p:spPr>
          <p:txBody>
            <a:bodyPr vert="horz" rtlCol="0">
              <a:spAutoFit/>
            </a:bodyPr>
            <a:lstStyle/>
            <a:p>
              <a:r>
                <a:rPr lang="en-US" sz="1600" smtClean="0">
                  <a:solidFill>
                    <a:srgbClr val="000000"/>
                  </a:solidFill>
                </a:rPr>
                <a:t>Avocados</a:t>
              </a:r>
              <a:endParaRPr lang="en-US" sz="1600">
                <a:solidFill>
                  <a:srgbClr val="000000"/>
                </a:solidFill>
              </a:endParaRPr>
            </a:p>
          </p:txBody>
        </p:sp>
        <p:sp>
          <p:nvSpPr>
            <p:cNvPr id="22" name="TextBox 21"/>
            <p:cNvSpPr txBox="1"/>
            <p:nvPr/>
          </p:nvSpPr>
          <p:spPr>
            <a:xfrm>
              <a:off x="340962" y="1395960"/>
              <a:ext cx="635000" cy="538943"/>
            </a:xfrm>
            <a:prstGeom prst="rect">
              <a:avLst/>
            </a:prstGeom>
            <a:noFill/>
          </p:spPr>
          <p:txBody>
            <a:bodyPr vert="horz" rtlCol="0">
              <a:spAutoFit/>
            </a:bodyPr>
            <a:lstStyle/>
            <a:p>
              <a:r>
                <a:rPr lang="en-US" sz="1600" smtClean="0">
                  <a:solidFill>
                    <a:srgbClr val="000000"/>
                  </a:solidFill>
                </a:rPr>
                <a:t>30</a:t>
              </a:r>
              <a:endParaRPr lang="en-US" sz="1600">
                <a:solidFill>
                  <a:srgbClr val="000000"/>
                </a:solidFill>
              </a:endParaRPr>
            </a:p>
          </p:txBody>
        </p:sp>
        <p:sp>
          <p:nvSpPr>
            <p:cNvPr id="23" name="TextBox 22"/>
            <p:cNvSpPr txBox="1"/>
            <p:nvPr/>
          </p:nvSpPr>
          <p:spPr>
            <a:xfrm>
              <a:off x="340962" y="3085060"/>
              <a:ext cx="635000" cy="538943"/>
            </a:xfrm>
            <a:prstGeom prst="rect">
              <a:avLst/>
            </a:prstGeom>
            <a:noFill/>
          </p:spPr>
          <p:txBody>
            <a:bodyPr vert="horz" rtlCol="0">
              <a:spAutoFit/>
            </a:bodyPr>
            <a:lstStyle/>
            <a:p>
              <a:r>
                <a:rPr lang="en-US" sz="1600" dirty="0" smtClean="0">
                  <a:solidFill>
                    <a:srgbClr val="000000"/>
                  </a:solidFill>
                </a:rPr>
                <a:t>15</a:t>
              </a:r>
              <a:endParaRPr lang="en-US" sz="1600" dirty="0">
                <a:solidFill>
                  <a:srgbClr val="000000"/>
                </a:solidFill>
              </a:endParaRPr>
            </a:p>
          </p:txBody>
        </p:sp>
        <p:sp>
          <p:nvSpPr>
            <p:cNvPr id="24" name="TextBox 23"/>
            <p:cNvSpPr txBox="1"/>
            <p:nvPr/>
          </p:nvSpPr>
          <p:spPr>
            <a:xfrm>
              <a:off x="3086100" y="5181598"/>
              <a:ext cx="635000" cy="538943"/>
            </a:xfrm>
            <a:prstGeom prst="rect">
              <a:avLst/>
            </a:prstGeom>
            <a:noFill/>
          </p:spPr>
          <p:txBody>
            <a:bodyPr vert="horz" rtlCol="0">
              <a:spAutoFit/>
            </a:bodyPr>
            <a:lstStyle/>
            <a:p>
              <a:r>
                <a:rPr lang="en-US" sz="1600" smtClean="0">
                  <a:solidFill>
                    <a:srgbClr val="000000"/>
                  </a:solidFill>
                </a:rPr>
                <a:t>60</a:t>
              </a:r>
              <a:endParaRPr lang="en-US" sz="1600">
                <a:solidFill>
                  <a:srgbClr val="000000"/>
                </a:solidFill>
              </a:endParaRPr>
            </a:p>
          </p:txBody>
        </p:sp>
        <p:sp>
          <p:nvSpPr>
            <p:cNvPr id="25" name="TextBox 24"/>
            <p:cNvSpPr txBox="1"/>
            <p:nvPr/>
          </p:nvSpPr>
          <p:spPr>
            <a:xfrm>
              <a:off x="4305299" y="5181598"/>
              <a:ext cx="635000" cy="538943"/>
            </a:xfrm>
            <a:prstGeom prst="rect">
              <a:avLst/>
            </a:prstGeom>
            <a:noFill/>
          </p:spPr>
          <p:txBody>
            <a:bodyPr vert="horz" rtlCol="0">
              <a:spAutoFit/>
            </a:bodyPr>
            <a:lstStyle/>
            <a:p>
              <a:r>
                <a:rPr lang="en-US" sz="1600" smtClean="0">
                  <a:solidFill>
                    <a:srgbClr val="000000"/>
                  </a:solidFill>
                </a:rPr>
                <a:t>90</a:t>
              </a:r>
              <a:endParaRPr lang="en-US" sz="1600">
                <a:solidFill>
                  <a:srgbClr val="000000"/>
                </a:solidFill>
              </a:endParaRPr>
            </a:p>
          </p:txBody>
        </p:sp>
        <p:cxnSp>
          <p:nvCxnSpPr>
            <p:cNvPr id="26" name="Straight Connector 25"/>
            <p:cNvCxnSpPr/>
            <p:nvPr/>
          </p:nvCxnSpPr>
          <p:spPr>
            <a:xfrm>
              <a:off x="822325" y="1679067"/>
              <a:ext cx="3606546" cy="3475101"/>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822325" y="3367913"/>
              <a:ext cx="2458211" cy="1786254"/>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2277872" y="2328672"/>
              <a:ext cx="452882" cy="519557"/>
            </a:xfrm>
            <a:prstGeom prst="line">
              <a:avLst/>
            </a:prstGeom>
            <a:ln w="38100" cap="flat" cmpd="sng" algn="ctr">
              <a:solidFill>
                <a:srgbClr val="00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1970532" y="3205479"/>
              <a:ext cx="1245362" cy="779526"/>
            </a:xfrm>
            <a:prstGeom prst="line">
              <a:avLst/>
            </a:prstGeom>
            <a:ln w="38100" cap="flat" cmpd="sng" algn="ctr">
              <a:solidFill>
                <a:srgbClr val="00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768600" y="1993899"/>
              <a:ext cx="914400" cy="538943"/>
            </a:xfrm>
            <a:prstGeom prst="rect">
              <a:avLst/>
            </a:prstGeom>
            <a:noFill/>
          </p:spPr>
          <p:txBody>
            <a:bodyPr vert="horz" rtlCol="0">
              <a:spAutoFit/>
            </a:bodyPr>
            <a:lstStyle/>
            <a:p>
              <a:r>
                <a:rPr lang="en-US" sz="1600" smtClean="0">
                  <a:solidFill>
                    <a:srgbClr val="FF0000"/>
                  </a:solidFill>
                </a:rPr>
                <a:t>USA</a:t>
              </a:r>
              <a:endParaRPr lang="en-US" sz="1600">
                <a:solidFill>
                  <a:srgbClr val="FF0000"/>
                </a:solidFill>
              </a:endParaRPr>
            </a:p>
          </p:txBody>
        </p:sp>
        <p:sp>
          <p:nvSpPr>
            <p:cNvPr id="31" name="TextBox 30"/>
            <p:cNvSpPr txBox="1"/>
            <p:nvPr/>
          </p:nvSpPr>
          <p:spPr>
            <a:xfrm>
              <a:off x="3251200" y="2984498"/>
              <a:ext cx="1143001" cy="538943"/>
            </a:xfrm>
            <a:prstGeom prst="rect">
              <a:avLst/>
            </a:prstGeom>
            <a:noFill/>
          </p:spPr>
          <p:txBody>
            <a:bodyPr vert="horz" rtlCol="0">
              <a:spAutoFit/>
            </a:bodyPr>
            <a:lstStyle/>
            <a:p>
              <a:r>
                <a:rPr lang="en-US" sz="1600" smtClean="0">
                  <a:solidFill>
                    <a:srgbClr val="FF6820"/>
                  </a:solidFill>
                </a:rPr>
                <a:t>Mexico</a:t>
              </a:r>
              <a:endParaRPr lang="en-US" sz="1600">
                <a:solidFill>
                  <a:srgbClr val="FF6820"/>
                </a:solidFill>
              </a:endParaRPr>
            </a:p>
          </p:txBody>
        </p:sp>
      </p:grpSp>
      <p:sp>
        <p:nvSpPr>
          <p:cNvPr id="32" name="TextBox 31"/>
          <p:cNvSpPr txBox="1"/>
          <p:nvPr/>
        </p:nvSpPr>
        <p:spPr>
          <a:xfrm>
            <a:off x="9568" y="650679"/>
            <a:ext cx="8963390" cy="1938992"/>
          </a:xfrm>
          <a:prstGeom prst="rect">
            <a:avLst/>
          </a:prstGeom>
          <a:noFill/>
        </p:spPr>
        <p:txBody>
          <a:bodyPr vert="horz" wrap="square" rtlCol="0">
            <a:spAutoFit/>
          </a:bodyPr>
          <a:lstStyle/>
          <a:p>
            <a:r>
              <a:rPr lang="en-US" sz="2400" dirty="0" smtClean="0">
                <a:solidFill>
                  <a:srgbClr val="FF0000"/>
                </a:solidFill>
              </a:rPr>
              <a:t>Absolute Advantage versus Comparative Advantage</a:t>
            </a:r>
          </a:p>
          <a:p>
            <a:r>
              <a:rPr lang="en-US" sz="1600" dirty="0" smtClean="0">
                <a:solidFill>
                  <a:srgbClr val="000000"/>
                </a:solidFill>
              </a:rPr>
              <a:t>Having put the data into a PPC, it is clear that the US is, in fact, better at </a:t>
            </a:r>
            <a:r>
              <a:rPr lang="en-US" sz="1600" dirty="0" err="1" smtClean="0">
                <a:solidFill>
                  <a:srgbClr val="000000"/>
                </a:solidFill>
              </a:rPr>
              <a:t>producting</a:t>
            </a:r>
            <a:r>
              <a:rPr lang="en-US" sz="1600" dirty="0" smtClean="0">
                <a:solidFill>
                  <a:srgbClr val="000000"/>
                </a:solidFill>
              </a:rPr>
              <a:t> BOTH avocados and soybeans. The US has an </a:t>
            </a:r>
            <a:r>
              <a:rPr lang="en-US" sz="1600" b="1" dirty="0" smtClean="0">
                <a:solidFill>
                  <a:srgbClr val="000000"/>
                </a:solidFill>
              </a:rPr>
              <a:t>absolute advantage </a:t>
            </a:r>
            <a:r>
              <a:rPr lang="en-US" sz="1600" dirty="0" smtClean="0">
                <a:solidFill>
                  <a:srgbClr val="000000"/>
                </a:solidFill>
              </a:rPr>
              <a:t>in both goods</a:t>
            </a:r>
          </a:p>
          <a:p>
            <a:pPr marL="285750" indent="-285750">
              <a:buFont typeface="Arial" pitchFamily="34" charset="0"/>
              <a:buChar char="•"/>
            </a:pPr>
            <a:r>
              <a:rPr lang="en-US" sz="1600" b="1" dirty="0" smtClean="0">
                <a:solidFill>
                  <a:srgbClr val="000000"/>
                </a:solidFill>
              </a:rPr>
              <a:t>Absolute Advantage: </a:t>
            </a:r>
            <a:r>
              <a:rPr lang="en-US" sz="1600" dirty="0" smtClean="0">
                <a:solidFill>
                  <a:srgbClr val="000000"/>
                </a:solidFill>
              </a:rPr>
              <a:t>When a nation can produce a certain good more efficiently than another nation.</a:t>
            </a:r>
          </a:p>
          <a:p>
            <a:pPr marL="285750" indent="-285750">
              <a:buFont typeface="Arial" pitchFamily="34" charset="0"/>
              <a:buChar char="•"/>
            </a:pPr>
            <a:r>
              <a:rPr lang="en-US" sz="1600" b="1" dirty="0" smtClean="0">
                <a:solidFill>
                  <a:srgbClr val="000000"/>
                </a:solidFill>
              </a:rPr>
              <a:t>How is this different from comparative advantage? </a:t>
            </a:r>
            <a:r>
              <a:rPr lang="en-US" sz="1600" dirty="0" smtClean="0">
                <a:solidFill>
                  <a:srgbClr val="000000"/>
                </a:solidFill>
              </a:rPr>
              <a:t>Having an absolute advantage in a product, as the US does in both soybeans and avocadoes, does not mean a country has a lower opportunity costs in both products. The US should still only specialize in what it has a </a:t>
            </a:r>
            <a:r>
              <a:rPr lang="en-US" sz="1600" i="1" dirty="0" smtClean="0">
                <a:solidFill>
                  <a:srgbClr val="000000"/>
                </a:solidFill>
              </a:rPr>
              <a:t>comparative advantage in.</a:t>
            </a:r>
            <a:endParaRPr lang="en-US" sz="1600" b="1" dirty="0" smtClean="0">
              <a:solidFill>
                <a:srgbClr val="000000"/>
              </a:solidFill>
            </a:endParaRPr>
          </a:p>
        </p:txBody>
      </p:sp>
      <p:graphicFrame>
        <p:nvGraphicFramePr>
          <p:cNvPr id="33" name="Table 32"/>
          <p:cNvGraphicFramePr>
            <a:graphicFrameLocks noGrp="1"/>
          </p:cNvGraphicFramePr>
          <p:nvPr>
            <p:extLst>
              <p:ext uri="{D42A27DB-BD31-4B8C-83A1-F6EECF244321}">
                <p14:modId xmlns:p14="http://schemas.microsoft.com/office/powerpoint/2010/main" val="2092718775"/>
              </p:ext>
            </p:extLst>
          </p:nvPr>
        </p:nvGraphicFramePr>
        <p:xfrm>
          <a:off x="4128014" y="4460677"/>
          <a:ext cx="5025554" cy="1028700"/>
        </p:xfrm>
        <a:graphic>
          <a:graphicData uri="http://schemas.openxmlformats.org/drawingml/2006/table">
            <a:tbl>
              <a:tblPr firstRow="1" bandRow="1">
                <a:tableStyleId>{21E4AEA4-8DFA-4A89-87EB-49C32662AFE0}</a:tableStyleId>
              </a:tblPr>
              <a:tblGrid>
                <a:gridCol w="2512777"/>
                <a:gridCol w="2512777"/>
              </a:tblGrid>
              <a:tr h="342900">
                <a:tc>
                  <a:txBody>
                    <a:bodyPr/>
                    <a:lstStyle/>
                    <a:p>
                      <a:pPr algn="ctr"/>
                      <a:r>
                        <a:rPr lang="en-US" sz="1600" dirty="0" smtClean="0"/>
                        <a:t>Soybeans</a:t>
                      </a:r>
                      <a:endParaRPr lang="en-US" sz="1600" dirty="0"/>
                    </a:p>
                  </a:txBody>
                  <a:tcPr anchor="ctr"/>
                </a:tc>
                <a:tc>
                  <a:txBody>
                    <a:bodyPr/>
                    <a:lstStyle/>
                    <a:p>
                      <a:pPr algn="ctr"/>
                      <a:r>
                        <a:rPr lang="en-US" sz="1600" dirty="0" smtClean="0"/>
                        <a:t>Avocados</a:t>
                      </a:r>
                      <a:endParaRPr lang="en-US" sz="1600" dirty="0"/>
                    </a:p>
                  </a:txBody>
                  <a:tcPr anchor="ctr"/>
                </a:tc>
              </a:tr>
              <a:tr h="342900">
                <a:tc>
                  <a:txBody>
                    <a:bodyPr/>
                    <a:lstStyle/>
                    <a:p>
                      <a:pPr algn="ctr"/>
                      <a:r>
                        <a:rPr lang="en-US" sz="1600" dirty="0" smtClean="0"/>
                        <a:t>In US: 1s = 3a</a:t>
                      </a:r>
                      <a:endParaRPr lang="en-US" sz="1600" dirty="0"/>
                    </a:p>
                  </a:txBody>
                  <a:tcPr anchor="ctr">
                    <a:solidFill>
                      <a:srgbClr val="FFFF00"/>
                    </a:solidFill>
                  </a:tcPr>
                </a:tc>
                <a:tc>
                  <a:txBody>
                    <a:bodyPr/>
                    <a:lstStyle/>
                    <a:p>
                      <a:pPr algn="ctr"/>
                      <a:r>
                        <a:rPr lang="en-US" sz="1600" dirty="0" smtClean="0"/>
                        <a:t>In US: 1a=1/3s</a:t>
                      </a:r>
                      <a:endParaRPr lang="en-US" sz="1600" dirty="0"/>
                    </a:p>
                  </a:txBody>
                  <a:tcPr anchor="ctr"/>
                </a:tc>
              </a:tr>
              <a:tr h="342900">
                <a:tc>
                  <a:txBody>
                    <a:bodyPr/>
                    <a:lstStyle/>
                    <a:p>
                      <a:pPr algn="ctr"/>
                      <a:r>
                        <a:rPr lang="en-US" sz="1600" dirty="0" smtClean="0"/>
                        <a:t>In Mexico: 1s=4a</a:t>
                      </a:r>
                      <a:endParaRPr lang="en-US" sz="1600" dirty="0"/>
                    </a:p>
                  </a:txBody>
                  <a:tcPr anchor="ctr"/>
                </a:tc>
                <a:tc>
                  <a:txBody>
                    <a:bodyPr/>
                    <a:lstStyle/>
                    <a:p>
                      <a:pPr algn="ctr"/>
                      <a:r>
                        <a:rPr lang="en-US" sz="1600" dirty="0" smtClean="0"/>
                        <a:t>In Mexico: 1a=1/4s</a:t>
                      </a:r>
                      <a:endParaRPr lang="en-US" sz="1600" dirty="0"/>
                    </a:p>
                  </a:txBody>
                  <a:tcPr anchor="ctr">
                    <a:solidFill>
                      <a:srgbClr val="FFFF00"/>
                    </a:solidFill>
                  </a:tcPr>
                </a:tc>
              </a:tr>
            </a:tbl>
          </a:graphicData>
        </a:graphic>
      </p:graphicFrame>
    </p:spTree>
    <p:extLst>
      <p:ext uri="{BB962C8B-B14F-4D97-AF65-F5344CB8AC3E}">
        <p14:creationId xmlns:p14="http://schemas.microsoft.com/office/powerpoint/2010/main" val="339621217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vc324aHB2m8?version=3&amp;hl=en_US&amp;rel=0"/>
          <p:cNvPicPr>
            <a:picLocks noRot="1" noChangeAspect="1"/>
          </p:cNvPicPr>
          <p:nvPr>
            <a:videoFile r:link="rId1"/>
          </p:nvPr>
        </p:nvPicPr>
        <p:blipFill>
          <a:blip r:embed="rId3"/>
          <a:stretch>
            <a:fillRect/>
          </a:stretch>
        </p:blipFill>
        <p:spPr>
          <a:xfrm>
            <a:off x="0" y="723900"/>
            <a:ext cx="9144000" cy="4419600"/>
          </a:xfrm>
          <a:prstGeom prst="rect">
            <a:avLst/>
          </a:prstGeom>
        </p:spPr>
      </p:pic>
      <p:sp>
        <p:nvSpPr>
          <p:cNvPr id="6" name="Rectangle 5"/>
          <p:cNvSpPr/>
          <p:nvPr/>
        </p:nvSpPr>
        <p:spPr>
          <a:xfrm>
            <a:off x="2057400" y="5143500"/>
            <a:ext cx="4572000" cy="523220"/>
          </a:xfrm>
          <a:prstGeom prst="rect">
            <a:avLst/>
          </a:prstGeom>
        </p:spPr>
        <p:txBody>
          <a:bodyPr>
            <a:spAutoFit/>
          </a:bodyPr>
          <a:lstStyle/>
          <a:p>
            <a:pPr fontAlgn="base"/>
            <a:r>
              <a:rPr lang="en-US" sz="1400" b="1" u="sng" cap="all" dirty="0">
                <a:hlinkClick r:id="rId4" tooltip="Determining Comparative Advantage using PPCs – Worked solutions to AP Free Response Questions"/>
              </a:rPr>
              <a:t>DETERMINING COMPARATIVE ADVANTAGE USING PPCS – WORKED SOLUTIONS TO AP FREE RESPONSE QUESTIONS</a:t>
            </a:r>
            <a:endParaRPr lang="en-US" sz="1400" b="1" cap="all" dirty="0"/>
          </a:p>
        </p:txBody>
      </p:sp>
      <p:sp>
        <p:nvSpPr>
          <p:cNvPr id="7" name="TextBox 6"/>
          <p:cNvSpPr txBox="1"/>
          <p:nvPr/>
        </p:nvSpPr>
        <p:spPr>
          <a:xfrm>
            <a:off x="5765800" y="124480"/>
            <a:ext cx="1727200" cy="523220"/>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Video Lesson </a:t>
            </a:r>
          </a:p>
        </p:txBody>
      </p:sp>
    </p:spTree>
    <p:extLst>
      <p:ext uri="{BB962C8B-B14F-4D97-AF65-F5344CB8AC3E}">
        <p14:creationId xmlns:p14="http://schemas.microsoft.com/office/powerpoint/2010/main" val="397615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067800" cy="4924425"/>
          </a:xfrm>
          <a:prstGeom prst="rect">
            <a:avLst/>
          </a:prstGeom>
          <a:noFill/>
        </p:spPr>
        <p:txBody>
          <a:bodyPr vert="horz" wrap="square" rtlCol="0">
            <a:spAutoFit/>
          </a:bodyPr>
          <a:lstStyle/>
          <a:p>
            <a:r>
              <a:rPr lang="en-US" sz="2400" dirty="0" smtClean="0">
                <a:solidFill>
                  <a:srgbClr val="FF0000"/>
                </a:solidFill>
              </a:rPr>
              <a:t>Other Key Themes in Economics</a:t>
            </a:r>
          </a:p>
          <a:p>
            <a:r>
              <a:rPr lang="en-US" sz="1600" dirty="0" smtClean="0">
                <a:solidFill>
                  <a:srgbClr val="000000"/>
                </a:solidFill>
              </a:rPr>
              <a:t>Having introduces several of the topics you will study in this course, we can now look at some of the major themes that will underlie all sections of the course. These include:</a:t>
            </a:r>
          </a:p>
          <a:p>
            <a:pPr marL="285750" indent="-285750">
              <a:buFont typeface="Arial" pitchFamily="34" charset="0"/>
              <a:buChar char="•"/>
            </a:pPr>
            <a:r>
              <a:rPr lang="en-US" sz="1600" b="1" dirty="0" smtClean="0">
                <a:solidFill>
                  <a:srgbClr val="0000CC"/>
                </a:solidFill>
              </a:rPr>
              <a:t>The role of government in the economy:</a:t>
            </a:r>
            <a:r>
              <a:rPr lang="en-US" sz="1600" b="1" dirty="0" smtClean="0">
                <a:solidFill>
                  <a:srgbClr val="000000"/>
                </a:solidFill>
              </a:rPr>
              <a:t> </a:t>
            </a:r>
            <a:r>
              <a:rPr lang="en-US" sz="1600" dirty="0" smtClean="0">
                <a:solidFill>
                  <a:srgbClr val="000000"/>
                </a:solidFill>
              </a:rPr>
              <a:t>In every unit of this course we will examine the appropriate role of government in the market economy. There are some who argument government should never interfere with the free functioning of markets; on the other hand, when market failures arise, the government may be needed to improve the allocation of resources.</a:t>
            </a:r>
          </a:p>
          <a:p>
            <a:pPr marL="285750" indent="-285750">
              <a:buFont typeface="Arial" pitchFamily="34" charset="0"/>
              <a:buChar char="•"/>
            </a:pPr>
            <a:r>
              <a:rPr lang="en-US" sz="1600" b="1" dirty="0" smtClean="0">
                <a:solidFill>
                  <a:srgbClr val="0000CC"/>
                </a:solidFill>
              </a:rPr>
              <a:t>Threats to sustainability of current economic trends: </a:t>
            </a:r>
            <a:r>
              <a:rPr lang="en-US" sz="1600" dirty="0" smtClean="0">
                <a:solidFill>
                  <a:srgbClr val="000000"/>
                </a:solidFill>
              </a:rPr>
              <a:t>What threat do global warming, environmental </a:t>
            </a:r>
            <a:r>
              <a:rPr lang="en-US" sz="1600" dirty="0" err="1" smtClean="0">
                <a:solidFill>
                  <a:srgbClr val="000000"/>
                </a:solidFill>
              </a:rPr>
              <a:t>degredation</a:t>
            </a:r>
            <a:r>
              <a:rPr lang="en-US" sz="1600" dirty="0" smtClean="0">
                <a:solidFill>
                  <a:srgbClr val="000000"/>
                </a:solidFill>
              </a:rPr>
              <a:t>, population growth and urbanization play to the ability of our economic systems to endure?</a:t>
            </a:r>
            <a:endParaRPr lang="en-US" sz="1600" b="1" dirty="0" smtClean="0">
              <a:solidFill>
                <a:srgbClr val="000000"/>
              </a:solidFill>
            </a:endParaRPr>
          </a:p>
          <a:p>
            <a:pPr marL="285750" indent="-285750">
              <a:buFont typeface="Arial" pitchFamily="34" charset="0"/>
              <a:buChar char="•"/>
            </a:pPr>
            <a:r>
              <a:rPr lang="en-US" sz="1600" b="1" dirty="0" smtClean="0">
                <a:solidFill>
                  <a:srgbClr val="0000CC"/>
                </a:solidFill>
              </a:rPr>
              <a:t>The conflict between the pursuits of efficiency and equity</a:t>
            </a:r>
            <a:r>
              <a:rPr lang="en-US" sz="1600" b="1" dirty="0" smtClean="0">
                <a:solidFill>
                  <a:srgbClr val="000000"/>
                </a:solidFill>
              </a:rPr>
              <a:t>: </a:t>
            </a:r>
            <a:r>
              <a:rPr lang="en-US" sz="1600" dirty="0" smtClean="0">
                <a:solidFill>
                  <a:srgbClr val="000000"/>
                </a:solidFill>
              </a:rPr>
              <a:t>Sometimes the pursuit of wealth and economic growth leaves some individuals behind. To what extent should economic policy be concerned with income and wealth inequality? Is there a mechanism available for reducing inequality while at the same time encouraging efficiency?</a:t>
            </a:r>
            <a:endParaRPr lang="en-US" sz="1600" b="1" dirty="0" smtClean="0">
              <a:solidFill>
                <a:srgbClr val="000000"/>
              </a:solidFill>
            </a:endParaRPr>
          </a:p>
          <a:p>
            <a:pPr marL="285750" indent="-285750">
              <a:buFont typeface="Arial" pitchFamily="34" charset="0"/>
              <a:buChar char="•"/>
            </a:pPr>
            <a:r>
              <a:rPr lang="en-US" sz="1600" b="1" dirty="0" smtClean="0">
                <a:solidFill>
                  <a:srgbClr val="0000CC"/>
                </a:solidFill>
              </a:rPr>
              <a:t>The distinction between economic growth and economic development: </a:t>
            </a:r>
            <a:r>
              <a:rPr lang="en-US" sz="1600" dirty="0" smtClean="0">
                <a:solidFill>
                  <a:srgbClr val="000000"/>
                </a:solidFill>
              </a:rPr>
              <a:t>The emerging market economies of the world have achieve amazing economic growth for decades; but at what cost? Is increasing income and output the only thing the market system is good for? Does getting richer assure we will be happier, live longer and healthier lives, and live in a just society?</a:t>
            </a:r>
          </a:p>
          <a:p>
            <a:endParaRPr lang="en-US" sz="1600" b="1" dirty="0">
              <a:solidFill>
                <a:srgbClr val="000000"/>
              </a:solidFill>
            </a:endParaRPr>
          </a:p>
          <a:p>
            <a:pPr algn="ctr"/>
            <a:r>
              <a:rPr lang="en-US" i="1" dirty="0" smtClean="0">
                <a:solidFill>
                  <a:srgbClr val="FF0000"/>
                </a:solidFill>
              </a:rPr>
              <a:t>Each of these themes will guide us in our examination of Economics throughout the course</a:t>
            </a:r>
          </a:p>
        </p:txBody>
      </p:sp>
      <p:sp>
        <p:nvSpPr>
          <p:cNvPr id="3" name="TextBox 2"/>
          <p:cNvSpPr txBox="1"/>
          <p:nvPr/>
        </p:nvSpPr>
        <p:spPr>
          <a:xfrm>
            <a:off x="5892800" y="124480"/>
            <a:ext cx="1574800" cy="523220"/>
          </a:xfrm>
          <a:prstGeom prst="rect">
            <a:avLst/>
          </a:prstGeom>
          <a:noFill/>
        </p:spPr>
        <p:txBody>
          <a:bodyPr vert="horz" wrap="square" rtlCol="0">
            <a:spAutoFit/>
          </a:bodyPr>
          <a:lstStyle/>
          <a:p>
            <a:pPr algn="ctr"/>
            <a:r>
              <a:rPr lang="en-US" sz="1400" i="1" dirty="0" smtClean="0">
                <a:latin typeface="Lucida Sans - 24"/>
              </a:rPr>
              <a:t>Central Themes in Economics</a:t>
            </a:r>
            <a:endParaRPr lang="en-US" sz="1400" i="1" dirty="0" smtClean="0">
              <a:latin typeface="Lucida Sans - 18"/>
            </a:endParaRPr>
          </a:p>
        </p:txBody>
      </p:sp>
    </p:spTree>
    <p:extLst>
      <p:ext uri="{BB962C8B-B14F-4D97-AF65-F5344CB8AC3E}">
        <p14:creationId xmlns:p14="http://schemas.microsoft.com/office/powerpoint/2010/main" val="42071840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extLst>
              <p:ext uri="{D42A27DB-BD31-4B8C-83A1-F6EECF244321}">
                <p14:modId xmlns:p14="http://schemas.microsoft.com/office/powerpoint/2010/main" val="301504113"/>
              </p:ext>
            </p:extLst>
          </p:nvPr>
        </p:nvGraphicFramePr>
        <p:xfrm>
          <a:off x="2" y="2476500"/>
          <a:ext cx="9143999" cy="1554480"/>
        </p:xfrm>
        <a:graphic>
          <a:graphicData uri="http://schemas.openxmlformats.org/drawingml/2006/table">
            <a:tbl>
              <a:tblPr>
                <a:tableStyleId>{284E427A-3D55-4303-BF80-6455036E1DE7}</a:tableStyleId>
              </a:tblPr>
              <a:tblGrid>
                <a:gridCol w="1185333"/>
                <a:gridCol w="1862667"/>
                <a:gridCol w="1524000"/>
                <a:gridCol w="1693333"/>
                <a:gridCol w="1185333"/>
                <a:gridCol w="1693333"/>
              </a:tblGrid>
              <a:tr h="350520">
                <a:tc gridSpan="6">
                  <a:txBody>
                    <a:bodyPr/>
                    <a:lstStyle/>
                    <a:p>
                      <a:pPr algn="ctr"/>
                      <a:r>
                        <a:rPr lang="en-US" sz="1800" b="0" dirty="0" smtClean="0">
                          <a:effectLst/>
                        </a:rPr>
                        <a:t>Which of these goods are Free Goods and which are Economic Goods?</a:t>
                      </a:r>
                      <a:endParaRPr lang="en-US" sz="1800" b="0" dirty="0">
                        <a:solidFill>
                          <a:srgbClr val="FF3300"/>
                        </a:solidFill>
                        <a:effectLst/>
                      </a:endParaRPr>
                    </a:p>
                  </a:txBody>
                  <a:tcPr marT="38100" marB="38100"/>
                </a:tc>
                <a:tc hMerge="1">
                  <a:txBody>
                    <a:bodyPr/>
                    <a:lstStyle/>
                    <a:p>
                      <a:pPr algn="ctr"/>
                      <a:endParaRPr lang="en-US" sz="1600" b="0" dirty="0">
                        <a:solidFill>
                          <a:schemeClr val="tx1"/>
                        </a:solidFill>
                        <a:effectLst>
                          <a:outerShdw blurRad="38100" dist="38100" dir="2700000" algn="tl">
                            <a:srgbClr val="000000">
                              <a:alpha val="43137"/>
                            </a:srgbClr>
                          </a:outerShdw>
                        </a:effectLst>
                      </a:endParaRPr>
                    </a:p>
                  </a:txBody>
                  <a:tcPr>
                    <a:solidFill>
                      <a:schemeClr val="tx1">
                        <a:lumMod val="65000"/>
                        <a:lumOff val="35000"/>
                        <a:alpha val="16000"/>
                      </a:schemeClr>
                    </a:solidFill>
                  </a:tcPr>
                </a:tc>
                <a:tc hMerge="1">
                  <a:txBody>
                    <a:bodyPr/>
                    <a:lstStyle/>
                    <a:p>
                      <a:pPr algn="ctr"/>
                      <a:endParaRPr lang="en-US" sz="1600" b="0" dirty="0">
                        <a:solidFill>
                          <a:schemeClr val="tx1"/>
                        </a:solidFill>
                        <a:effectLst>
                          <a:outerShdw blurRad="38100" dist="38100" dir="2700000" algn="tl">
                            <a:srgbClr val="000000">
                              <a:alpha val="43137"/>
                            </a:srgbClr>
                          </a:outerShdw>
                        </a:effectLst>
                      </a:endParaRPr>
                    </a:p>
                  </a:txBody>
                  <a:tcPr>
                    <a:solidFill>
                      <a:schemeClr val="tx1">
                        <a:lumMod val="65000"/>
                        <a:lumOff val="35000"/>
                        <a:alpha val="16000"/>
                      </a:schemeClr>
                    </a:solidFill>
                  </a:tcPr>
                </a:tc>
                <a:tc hMerge="1">
                  <a:txBody>
                    <a:bodyPr/>
                    <a:lstStyle/>
                    <a:p>
                      <a:pPr algn="ctr"/>
                      <a:endParaRPr lang="en-US" sz="1600" b="0" dirty="0">
                        <a:solidFill>
                          <a:schemeClr val="tx1"/>
                        </a:solidFill>
                        <a:effectLst>
                          <a:outerShdw blurRad="38100" dist="38100" dir="2700000" algn="tl">
                            <a:srgbClr val="000000">
                              <a:alpha val="43137"/>
                            </a:srgbClr>
                          </a:outerShdw>
                        </a:effectLst>
                      </a:endParaRPr>
                    </a:p>
                  </a:txBody>
                  <a:tcPr>
                    <a:solidFill>
                      <a:schemeClr val="tx1">
                        <a:lumMod val="65000"/>
                        <a:lumOff val="35000"/>
                        <a:alpha val="16000"/>
                      </a:schemeClr>
                    </a:solidFill>
                  </a:tcPr>
                </a:tc>
                <a:tc hMerge="1">
                  <a:txBody>
                    <a:bodyPr/>
                    <a:lstStyle/>
                    <a:p>
                      <a:pPr algn="ctr"/>
                      <a:endParaRPr lang="en-US" sz="1600" b="0" dirty="0">
                        <a:solidFill>
                          <a:schemeClr val="tx1"/>
                        </a:solidFill>
                        <a:effectLst>
                          <a:outerShdw blurRad="38100" dist="38100" dir="2700000" algn="tl">
                            <a:srgbClr val="000000">
                              <a:alpha val="43137"/>
                            </a:srgbClr>
                          </a:outerShdw>
                        </a:effectLst>
                      </a:endParaRPr>
                    </a:p>
                  </a:txBody>
                  <a:tcPr>
                    <a:solidFill>
                      <a:schemeClr val="tx1">
                        <a:lumMod val="65000"/>
                        <a:lumOff val="35000"/>
                        <a:alpha val="16000"/>
                      </a:schemeClr>
                    </a:solidFill>
                  </a:tcPr>
                </a:tc>
                <a:tc hMerge="1">
                  <a:txBody>
                    <a:bodyPr/>
                    <a:lstStyle/>
                    <a:p>
                      <a:pPr algn="ctr"/>
                      <a:endParaRPr lang="en-US" sz="1600" b="0" dirty="0">
                        <a:solidFill>
                          <a:schemeClr val="tx1"/>
                        </a:solidFill>
                        <a:effectLst>
                          <a:outerShdw blurRad="38100" dist="38100" dir="2700000" algn="tl">
                            <a:srgbClr val="000000">
                              <a:alpha val="43137"/>
                            </a:srgbClr>
                          </a:outerShdw>
                        </a:effectLst>
                      </a:endParaRPr>
                    </a:p>
                  </a:txBody>
                  <a:tcPr>
                    <a:solidFill>
                      <a:schemeClr val="tx1">
                        <a:lumMod val="65000"/>
                        <a:lumOff val="35000"/>
                        <a:alpha val="16000"/>
                      </a:schemeClr>
                    </a:solidFill>
                  </a:tcPr>
                </a:tc>
              </a:tr>
              <a:tr h="320040">
                <a:tc>
                  <a:txBody>
                    <a:bodyPr/>
                    <a:lstStyle/>
                    <a:p>
                      <a:pPr algn="ctr"/>
                      <a:r>
                        <a:rPr lang="en-US" sz="1600" dirty="0" smtClean="0">
                          <a:effectLst/>
                        </a:rPr>
                        <a:t>Haircuts</a:t>
                      </a:r>
                      <a:endParaRPr lang="en-US" sz="1600" b="0" dirty="0">
                        <a:solidFill>
                          <a:schemeClr val="tx1"/>
                        </a:solidFill>
                        <a:effectLst/>
                      </a:endParaRPr>
                    </a:p>
                  </a:txBody>
                  <a:tcPr marT="38100" marB="38100"/>
                </a:tc>
                <a:tc>
                  <a:txBody>
                    <a:bodyPr/>
                    <a:lstStyle/>
                    <a:p>
                      <a:pPr algn="ctr"/>
                      <a:r>
                        <a:rPr lang="en-US" sz="1600" dirty="0" smtClean="0">
                          <a:effectLst/>
                        </a:rPr>
                        <a:t>Cars</a:t>
                      </a:r>
                      <a:endParaRPr lang="en-US" sz="1600" b="0" dirty="0">
                        <a:solidFill>
                          <a:schemeClr val="tx1"/>
                        </a:solidFill>
                        <a:effectLst/>
                      </a:endParaRPr>
                    </a:p>
                  </a:txBody>
                  <a:tcPr marT="38100" marB="38100"/>
                </a:tc>
                <a:tc>
                  <a:txBody>
                    <a:bodyPr/>
                    <a:lstStyle/>
                    <a:p>
                      <a:pPr algn="ctr"/>
                      <a:r>
                        <a:rPr lang="en-US" sz="1600" dirty="0" smtClean="0">
                          <a:effectLst/>
                        </a:rPr>
                        <a:t>Toothbrushes</a:t>
                      </a:r>
                      <a:endParaRPr lang="en-US" sz="1600" b="0" dirty="0">
                        <a:solidFill>
                          <a:schemeClr val="tx1"/>
                        </a:solidFill>
                        <a:effectLst/>
                      </a:endParaRPr>
                    </a:p>
                  </a:txBody>
                  <a:tcPr marT="38100" marB="38100"/>
                </a:tc>
                <a:tc>
                  <a:txBody>
                    <a:bodyPr/>
                    <a:lstStyle/>
                    <a:p>
                      <a:pPr algn="ctr"/>
                      <a:r>
                        <a:rPr lang="en-US" sz="1600" dirty="0" smtClean="0">
                          <a:effectLst/>
                        </a:rPr>
                        <a:t>T.V.S</a:t>
                      </a:r>
                      <a:endParaRPr lang="en-US" sz="1600" b="0" dirty="0">
                        <a:solidFill>
                          <a:schemeClr val="tx1"/>
                        </a:solidFill>
                        <a:effectLst/>
                      </a:endParaRPr>
                    </a:p>
                  </a:txBody>
                  <a:tcPr marT="38100" marB="38100"/>
                </a:tc>
                <a:tc>
                  <a:txBody>
                    <a:bodyPr/>
                    <a:lstStyle/>
                    <a:p>
                      <a:pPr algn="ctr"/>
                      <a:r>
                        <a:rPr lang="en-US" sz="1600" dirty="0" smtClean="0">
                          <a:effectLst/>
                        </a:rPr>
                        <a:t>Movies</a:t>
                      </a:r>
                      <a:endParaRPr lang="en-US" sz="1600" b="0" dirty="0">
                        <a:solidFill>
                          <a:schemeClr val="tx1"/>
                        </a:solidFill>
                        <a:effectLst/>
                      </a:endParaRPr>
                    </a:p>
                  </a:txBody>
                  <a:tcPr marT="38100" marB="38100"/>
                </a:tc>
                <a:tc>
                  <a:txBody>
                    <a:bodyPr/>
                    <a:lstStyle/>
                    <a:p>
                      <a:pPr algn="ctr"/>
                      <a:r>
                        <a:rPr lang="en-US" sz="1600" dirty="0" smtClean="0">
                          <a:effectLst/>
                        </a:rPr>
                        <a:t>Happiness</a:t>
                      </a:r>
                      <a:endParaRPr lang="en-US" sz="1600" b="0" dirty="0">
                        <a:solidFill>
                          <a:schemeClr val="tx1"/>
                        </a:solidFill>
                        <a:effectLst/>
                      </a:endParaRPr>
                    </a:p>
                  </a:txBody>
                  <a:tcPr marT="38100" marB="38100"/>
                </a:tc>
              </a:tr>
              <a:tr h="320040">
                <a:tc>
                  <a:txBody>
                    <a:bodyPr/>
                    <a:lstStyle/>
                    <a:p>
                      <a:pPr algn="ctr"/>
                      <a:r>
                        <a:rPr lang="en-US" sz="1600" dirty="0" smtClean="0">
                          <a:effectLst/>
                        </a:rPr>
                        <a:t>Shoes</a:t>
                      </a:r>
                      <a:endParaRPr lang="en-US" sz="1600" dirty="0">
                        <a:effectLst/>
                      </a:endParaRPr>
                    </a:p>
                  </a:txBody>
                  <a:tcPr marT="38100" marB="38100"/>
                </a:tc>
                <a:tc>
                  <a:txBody>
                    <a:bodyPr/>
                    <a:lstStyle/>
                    <a:p>
                      <a:pPr algn="ctr"/>
                      <a:r>
                        <a:rPr lang="en-US" sz="1600" dirty="0" smtClean="0">
                          <a:effectLst/>
                        </a:rPr>
                        <a:t>Vacations</a:t>
                      </a:r>
                      <a:endParaRPr lang="en-US" sz="1600" dirty="0">
                        <a:effectLst/>
                      </a:endParaRPr>
                    </a:p>
                  </a:txBody>
                  <a:tcPr marT="38100" marB="38100"/>
                </a:tc>
                <a:tc>
                  <a:txBody>
                    <a:bodyPr/>
                    <a:lstStyle/>
                    <a:p>
                      <a:pPr algn="ctr"/>
                      <a:r>
                        <a:rPr lang="en-US" sz="1600" dirty="0" smtClean="0">
                          <a:effectLst/>
                        </a:rPr>
                        <a:t>Friendship</a:t>
                      </a:r>
                      <a:endParaRPr lang="en-US" sz="1600" dirty="0">
                        <a:effectLst/>
                      </a:endParaRPr>
                    </a:p>
                  </a:txBody>
                  <a:tcPr marT="38100" marB="38100"/>
                </a:tc>
                <a:tc>
                  <a:txBody>
                    <a:bodyPr/>
                    <a:lstStyle/>
                    <a:p>
                      <a:pPr algn="ctr"/>
                      <a:r>
                        <a:rPr lang="en-US" sz="1600" dirty="0" smtClean="0">
                          <a:effectLst/>
                        </a:rPr>
                        <a:t>Hamburgers</a:t>
                      </a:r>
                      <a:endParaRPr lang="en-US" sz="1600" dirty="0">
                        <a:effectLst/>
                      </a:endParaRPr>
                    </a:p>
                  </a:txBody>
                  <a:tcPr marT="38100" marB="38100"/>
                </a:tc>
                <a:tc>
                  <a:txBody>
                    <a:bodyPr/>
                    <a:lstStyle/>
                    <a:p>
                      <a:pPr algn="ctr"/>
                      <a:r>
                        <a:rPr lang="en-US" sz="1600" dirty="0" smtClean="0">
                          <a:effectLst/>
                        </a:rPr>
                        <a:t>Love</a:t>
                      </a:r>
                      <a:endParaRPr lang="en-US" sz="1600" dirty="0">
                        <a:effectLst/>
                      </a:endParaRPr>
                    </a:p>
                  </a:txBody>
                  <a:tcPr marT="38100" marB="38100"/>
                </a:tc>
                <a:tc>
                  <a:txBody>
                    <a:bodyPr/>
                    <a:lstStyle/>
                    <a:p>
                      <a:pPr algn="ctr"/>
                      <a:r>
                        <a:rPr lang="en-US" sz="1600" dirty="0" smtClean="0">
                          <a:effectLst/>
                        </a:rPr>
                        <a:t>Jewelry</a:t>
                      </a:r>
                      <a:endParaRPr lang="en-US" sz="1600" dirty="0">
                        <a:effectLst/>
                      </a:endParaRPr>
                    </a:p>
                  </a:txBody>
                  <a:tcPr marT="38100" marB="38100"/>
                </a:tc>
              </a:tr>
              <a:tr h="563880">
                <a:tc>
                  <a:txBody>
                    <a:bodyPr/>
                    <a:lstStyle/>
                    <a:p>
                      <a:pPr algn="ctr"/>
                      <a:r>
                        <a:rPr lang="en-US" sz="1600" dirty="0" smtClean="0">
                          <a:effectLst/>
                        </a:rPr>
                        <a:t>Education</a:t>
                      </a:r>
                      <a:endParaRPr lang="en-US" sz="1600" dirty="0">
                        <a:effectLst/>
                      </a:endParaRPr>
                    </a:p>
                  </a:txBody>
                  <a:tcPr marT="38100" marB="38100"/>
                </a:tc>
                <a:tc>
                  <a:txBody>
                    <a:bodyPr/>
                    <a:lstStyle/>
                    <a:p>
                      <a:pPr algn="ctr"/>
                      <a:r>
                        <a:rPr lang="en-US" sz="1600" dirty="0" smtClean="0">
                          <a:effectLst/>
                        </a:rPr>
                        <a:t>Air</a:t>
                      </a:r>
                      <a:endParaRPr lang="en-US" sz="1600" dirty="0">
                        <a:effectLst/>
                      </a:endParaRPr>
                    </a:p>
                  </a:txBody>
                  <a:tcPr marT="38100" marB="38100"/>
                </a:tc>
                <a:tc>
                  <a:txBody>
                    <a:bodyPr/>
                    <a:lstStyle/>
                    <a:p>
                      <a:pPr algn="ctr"/>
                      <a:r>
                        <a:rPr lang="en-US" sz="1600" dirty="0" smtClean="0">
                          <a:effectLst/>
                        </a:rPr>
                        <a:t>Fresh</a:t>
                      </a:r>
                      <a:r>
                        <a:rPr lang="en-US" sz="1600" baseline="0" dirty="0" smtClean="0">
                          <a:effectLst/>
                        </a:rPr>
                        <a:t> Water</a:t>
                      </a:r>
                      <a:endParaRPr lang="en-US" sz="1600" dirty="0">
                        <a:effectLst/>
                      </a:endParaRPr>
                    </a:p>
                  </a:txBody>
                  <a:tcPr marT="38100" marB="38100"/>
                </a:tc>
                <a:tc>
                  <a:txBody>
                    <a:bodyPr/>
                    <a:lstStyle/>
                    <a:p>
                      <a:pPr algn="ctr"/>
                      <a:r>
                        <a:rPr lang="en-US" sz="1600" dirty="0" smtClean="0">
                          <a:effectLst/>
                        </a:rPr>
                        <a:t>Public</a:t>
                      </a:r>
                      <a:r>
                        <a:rPr lang="en-US" sz="1600" baseline="0" dirty="0" smtClean="0">
                          <a:effectLst/>
                        </a:rPr>
                        <a:t> Transportation</a:t>
                      </a:r>
                      <a:endParaRPr lang="en-US" sz="1600" dirty="0">
                        <a:effectLst/>
                      </a:endParaRPr>
                    </a:p>
                  </a:txBody>
                  <a:tcPr marT="38100" marB="38100"/>
                </a:tc>
                <a:tc>
                  <a:txBody>
                    <a:bodyPr/>
                    <a:lstStyle/>
                    <a:p>
                      <a:pPr algn="ctr"/>
                      <a:r>
                        <a:rPr lang="en-US" sz="1600" dirty="0" smtClean="0">
                          <a:effectLst/>
                        </a:rPr>
                        <a:t>Sunshine</a:t>
                      </a:r>
                      <a:endParaRPr lang="en-US" sz="1600" dirty="0">
                        <a:effectLst/>
                      </a:endParaRPr>
                    </a:p>
                  </a:txBody>
                  <a:tcPr marT="38100" marB="38100"/>
                </a:tc>
                <a:tc>
                  <a:txBody>
                    <a:bodyPr/>
                    <a:lstStyle/>
                    <a:p>
                      <a:pPr algn="ctr"/>
                      <a:r>
                        <a:rPr lang="en-US" sz="1600" dirty="0" smtClean="0">
                          <a:effectLst/>
                        </a:rPr>
                        <a:t>Etc.</a:t>
                      </a:r>
                      <a:endParaRPr lang="en-US" sz="1600" dirty="0">
                        <a:effectLst/>
                      </a:endParaRPr>
                    </a:p>
                  </a:txBody>
                  <a:tcPr marT="38100" marB="38100"/>
                </a:tc>
              </a:tr>
            </a:tbl>
          </a:graphicData>
        </a:graphic>
      </p:graphicFrame>
      <p:sp>
        <p:nvSpPr>
          <p:cNvPr id="12" name="TextBox 11"/>
          <p:cNvSpPr txBox="1"/>
          <p:nvPr/>
        </p:nvSpPr>
        <p:spPr>
          <a:xfrm>
            <a:off x="0" y="723900"/>
            <a:ext cx="8686800" cy="1569660"/>
          </a:xfrm>
          <a:prstGeom prst="rect">
            <a:avLst/>
          </a:prstGeom>
          <a:noFill/>
        </p:spPr>
        <p:txBody>
          <a:bodyPr wrap="square" rtlCol="0">
            <a:spAutoFit/>
          </a:bodyPr>
          <a:lstStyle/>
          <a:p>
            <a:r>
              <a:rPr lang="en-US" sz="2400" dirty="0" smtClean="0">
                <a:solidFill>
                  <a:srgbClr val="FF3300"/>
                </a:solidFill>
                <a:latin typeface="+mj-lt"/>
              </a:rPr>
              <a:t>Free Goods and Economics Goods</a:t>
            </a:r>
          </a:p>
          <a:p>
            <a:r>
              <a:rPr lang="en-US" dirty="0" smtClean="0"/>
              <a:t>Goods in Economics are those things we like to consume. They are called “goods” because consuming them makes us feel good!</a:t>
            </a:r>
          </a:p>
          <a:p>
            <a:pPr marL="285750" indent="-285750">
              <a:buFont typeface="Arial" pitchFamily="34" charset="0"/>
              <a:buChar char="•"/>
            </a:pPr>
            <a:r>
              <a:rPr lang="en-US" dirty="0" smtClean="0"/>
              <a:t>Free goods are those things that we desire but that are not limited </a:t>
            </a:r>
          </a:p>
          <a:p>
            <a:pPr marL="285750" indent="-285750">
              <a:buFont typeface="Arial" pitchFamily="34" charset="0"/>
              <a:buChar char="•"/>
            </a:pPr>
            <a:r>
              <a:rPr lang="en-US" dirty="0" smtClean="0"/>
              <a:t>Economic goods are those that we desire but that ARE limited</a:t>
            </a:r>
            <a:endParaRPr lang="en-US" dirty="0"/>
          </a:p>
        </p:txBody>
      </p:sp>
      <p:sp>
        <p:nvSpPr>
          <p:cNvPr id="2" name="TextBox 1"/>
          <p:cNvSpPr txBox="1"/>
          <p:nvPr/>
        </p:nvSpPr>
        <p:spPr>
          <a:xfrm>
            <a:off x="0" y="4076700"/>
            <a:ext cx="8915400" cy="1569660"/>
          </a:xfrm>
          <a:prstGeom prst="rect">
            <a:avLst/>
          </a:prstGeom>
          <a:noFill/>
        </p:spPr>
        <p:txBody>
          <a:bodyPr wrap="square" rtlCol="0">
            <a:spAutoFit/>
          </a:bodyPr>
          <a:lstStyle/>
          <a:p>
            <a:r>
              <a:rPr lang="en-US" sz="1600" b="1" dirty="0" smtClean="0">
                <a:solidFill>
                  <a:srgbClr val="0000CC"/>
                </a:solidFill>
              </a:rPr>
              <a:t>Economics as a Social Science: </a:t>
            </a:r>
            <a:r>
              <a:rPr lang="en-US" sz="1600" dirty="0" smtClean="0"/>
              <a:t>Economics is the </a:t>
            </a:r>
            <a:r>
              <a:rPr lang="en-US" sz="1600" i="1" dirty="0" smtClean="0"/>
              <a:t>social science</a:t>
            </a:r>
            <a:r>
              <a:rPr lang="en-US" sz="1600" dirty="0" smtClean="0"/>
              <a:t> that studies the interactions of humans in the commercial realm. Economists examine the way societies allocate their </a:t>
            </a:r>
            <a:r>
              <a:rPr lang="en-US" sz="1600" i="1" dirty="0" smtClean="0"/>
              <a:t>scarce resources</a:t>
            </a:r>
            <a:r>
              <a:rPr lang="en-US" sz="1600" dirty="0" smtClean="0"/>
              <a:t> towards </a:t>
            </a:r>
            <a:r>
              <a:rPr lang="en-US" sz="1600" i="1" dirty="0" smtClean="0"/>
              <a:t>competing wants and needs</a:t>
            </a:r>
            <a:r>
              <a:rPr lang="en-US" sz="1600" dirty="0" smtClean="0"/>
              <a:t> and seek to develop systems that achieve certain objectives, including:</a:t>
            </a:r>
          </a:p>
          <a:p>
            <a:pPr marL="285750" indent="-285750">
              <a:buFont typeface="Arial" pitchFamily="34" charset="0"/>
              <a:buChar char="•"/>
            </a:pPr>
            <a:r>
              <a:rPr lang="en-US" sz="1600" dirty="0" smtClean="0"/>
              <a:t>Growth in humans’ standard of living over time</a:t>
            </a:r>
          </a:p>
          <a:p>
            <a:pPr marL="285750" indent="-285750">
              <a:buFont typeface="Arial" pitchFamily="34" charset="0"/>
              <a:buChar char="•"/>
            </a:pPr>
            <a:r>
              <a:rPr lang="en-US" sz="1600" dirty="0" smtClean="0"/>
              <a:t>Sustainable development</a:t>
            </a:r>
          </a:p>
          <a:p>
            <a:pPr marL="285750" indent="-285750">
              <a:buFont typeface="Arial" pitchFamily="34" charset="0"/>
              <a:buChar char="•"/>
            </a:pPr>
            <a:r>
              <a:rPr lang="en-US" sz="1600" dirty="0" smtClean="0"/>
              <a:t>Employment and stability </a:t>
            </a:r>
            <a:endParaRPr lang="en-US" sz="1600" dirty="0"/>
          </a:p>
        </p:txBody>
      </p:sp>
      <p:sp>
        <p:nvSpPr>
          <p:cNvPr id="6" name="TextBox 5"/>
          <p:cNvSpPr txBox="1"/>
          <p:nvPr/>
        </p:nvSpPr>
        <p:spPr>
          <a:xfrm>
            <a:off x="5194300" y="187523"/>
            <a:ext cx="2882900" cy="307777"/>
          </a:xfrm>
          <a:prstGeom prst="rect">
            <a:avLst/>
          </a:prstGeom>
          <a:noFill/>
        </p:spPr>
        <p:txBody>
          <a:bodyPr vert="horz" wrap="square" rtlCol="0">
            <a:spAutoFit/>
          </a:bodyPr>
          <a:lstStyle/>
          <a:p>
            <a:pPr algn="ctr"/>
            <a:r>
              <a:rPr lang="en-US" sz="1400" i="1" dirty="0" smtClean="0">
                <a:latin typeface="Lucida Sans - 24"/>
              </a:rPr>
              <a:t>Scarcity</a:t>
            </a:r>
            <a:endParaRPr lang="en-US" sz="1400" i="1" dirty="0">
              <a:latin typeface="Lucida Sans - 1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657600" y="127000"/>
            <a:ext cx="5537200" cy="523220"/>
          </a:xfrm>
          <a:prstGeom prst="rect">
            <a:avLst/>
          </a:prstGeom>
          <a:noFill/>
        </p:spPr>
        <p:txBody>
          <a:bodyPr vert="horz" rtlCol="0">
            <a:spAutoFit/>
          </a:bodyPr>
          <a:lstStyle/>
          <a:p>
            <a:pPr algn="ctr"/>
            <a:r>
              <a:rPr lang="en-US" sz="1400" i="1" dirty="0" smtClean="0">
                <a:latin typeface="Lucida Sans - 18"/>
              </a:rPr>
              <a:t>Do you think </a:t>
            </a:r>
          </a:p>
          <a:p>
            <a:pPr algn="ctr"/>
            <a:r>
              <a:rPr lang="en-US" sz="1400" i="1" dirty="0" smtClean="0">
                <a:latin typeface="Lucida Sans - 18"/>
              </a:rPr>
              <a:t>like an Economist?</a:t>
            </a:r>
            <a:endParaRPr lang="en-US" sz="1400" i="1" dirty="0">
              <a:latin typeface="Lucida Sans - 18"/>
            </a:endParaRPr>
          </a:p>
        </p:txBody>
      </p:sp>
      <p:sp>
        <p:nvSpPr>
          <p:cNvPr id="13" name="TextBox 12"/>
          <p:cNvSpPr txBox="1"/>
          <p:nvPr/>
        </p:nvSpPr>
        <p:spPr>
          <a:xfrm>
            <a:off x="2590800" y="5251105"/>
            <a:ext cx="6908800" cy="276999"/>
          </a:xfrm>
          <a:prstGeom prst="rect">
            <a:avLst/>
          </a:prstGeom>
          <a:noFill/>
        </p:spPr>
        <p:txBody>
          <a:bodyPr vert="horz" rtlCol="0">
            <a:spAutoFit/>
          </a:bodyPr>
          <a:lstStyle/>
          <a:p>
            <a:r>
              <a:rPr lang="en-US" sz="1200" dirty="0" smtClean="0">
                <a:solidFill>
                  <a:schemeClr val="bg1">
                    <a:lumMod val="65000"/>
                  </a:schemeClr>
                </a:solidFill>
                <a:latin typeface="Calibri" pitchFamily="34" charset="0"/>
                <a:cs typeface="Calibri" pitchFamily="34" charset="0"/>
              </a:rPr>
              <a:t>Source: Adapted from NCEE's "AP Microeconomics" by John Morton</a:t>
            </a:r>
            <a:endParaRPr lang="en-US" sz="1200" dirty="0">
              <a:solidFill>
                <a:schemeClr val="bg1">
                  <a:lumMod val="65000"/>
                </a:schemeClr>
              </a:solidFill>
              <a:latin typeface="Calibri" pitchFamily="34" charset="0"/>
              <a:cs typeface="Calibri" pitchFamily="34" charset="0"/>
            </a:endParaRPr>
          </a:p>
        </p:txBody>
      </p:sp>
      <p:sp>
        <p:nvSpPr>
          <p:cNvPr id="14" name="TextBox 13"/>
          <p:cNvSpPr txBox="1"/>
          <p:nvPr/>
        </p:nvSpPr>
        <p:spPr>
          <a:xfrm>
            <a:off x="0" y="723900"/>
            <a:ext cx="8026400" cy="738664"/>
          </a:xfrm>
          <a:prstGeom prst="rect">
            <a:avLst/>
          </a:prstGeom>
          <a:noFill/>
        </p:spPr>
        <p:txBody>
          <a:bodyPr vert="horz" wrap="square" rtlCol="0">
            <a:spAutoFit/>
          </a:bodyPr>
          <a:lstStyle/>
          <a:p>
            <a:r>
              <a:rPr lang="en-US" sz="2400" dirty="0" smtClean="0">
                <a:solidFill>
                  <a:srgbClr val="FF0000"/>
                </a:solidFill>
                <a:latin typeface="+mj-lt"/>
                <a:cs typeface="Calibri" pitchFamily="34" charset="0"/>
              </a:rPr>
              <a:t>What do you already know about economics?</a:t>
            </a:r>
          </a:p>
          <a:p>
            <a:r>
              <a:rPr lang="en-US" dirty="0" smtClean="0">
                <a:latin typeface="+mj-lt"/>
                <a:cs typeface="Calibri" pitchFamily="34" charset="0"/>
              </a:rPr>
              <a:t>Take this true/false quiz to see what you already know about Economics!</a:t>
            </a:r>
            <a:endParaRPr lang="en-US" dirty="0">
              <a:latin typeface="+mj-lt"/>
              <a:cs typeface="Calibri"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480444261"/>
              </p:ext>
            </p:extLst>
          </p:nvPr>
        </p:nvGraphicFramePr>
        <p:xfrm>
          <a:off x="0" y="1587500"/>
          <a:ext cx="9144000" cy="3632200"/>
        </p:xfrm>
        <a:graphic>
          <a:graphicData uri="http://schemas.openxmlformats.org/drawingml/2006/table">
            <a:tbl>
              <a:tblPr firstRow="1" bandRow="1">
                <a:tableStyleId>{5C22544A-7EE6-4342-B048-85BDC9FD1C3A}</a:tableStyleId>
              </a:tblPr>
              <a:tblGrid>
                <a:gridCol w="1080000"/>
                <a:gridCol w="1080000"/>
                <a:gridCol w="506360"/>
                <a:gridCol w="6477640"/>
              </a:tblGrid>
              <a:tr h="3632200">
                <a:tc>
                  <a:txBody>
                    <a:bodyPr/>
                    <a:lstStyle/>
                    <a:p>
                      <a:pPr marL="514350" indent="-514350" algn="ctr">
                        <a:buFont typeface="+mj-lt"/>
                        <a:buAutoNum type="arabicPeriod"/>
                      </a:pPr>
                      <a:r>
                        <a:rPr lang="en-US" sz="2300" b="0" dirty="0" smtClean="0">
                          <a:solidFill>
                            <a:schemeClr val="bg1">
                              <a:lumMod val="50000"/>
                            </a:schemeClr>
                          </a:solidFill>
                        </a:rPr>
                        <a:t>-</a:t>
                      </a:r>
                    </a:p>
                    <a:p>
                      <a:pPr marL="514350" indent="-514350" algn="ctr">
                        <a:buFont typeface="+mj-lt"/>
                        <a:buAutoNum type="arabicPeriod"/>
                      </a:pPr>
                      <a:r>
                        <a:rPr lang="en-US" sz="2300" b="0" dirty="0" smtClean="0">
                          <a:solidFill>
                            <a:schemeClr val="bg1">
                              <a:lumMod val="50000"/>
                            </a:schemeClr>
                          </a:solidFill>
                        </a:rPr>
                        <a:t>-</a:t>
                      </a:r>
                    </a:p>
                    <a:p>
                      <a:pPr marL="514350" indent="-514350" algn="ctr">
                        <a:buFont typeface="+mj-lt"/>
                        <a:buAutoNum type="arabicPeriod"/>
                      </a:pPr>
                      <a:r>
                        <a:rPr lang="en-US" sz="2300" b="0" dirty="0" smtClean="0">
                          <a:solidFill>
                            <a:schemeClr val="bg1">
                              <a:lumMod val="50000"/>
                            </a:schemeClr>
                          </a:solidFill>
                        </a:rPr>
                        <a:t>-</a:t>
                      </a:r>
                    </a:p>
                    <a:p>
                      <a:pPr marL="514350" indent="-514350" algn="ctr">
                        <a:buFont typeface="+mj-lt"/>
                        <a:buAutoNum type="arabicPeriod"/>
                      </a:pPr>
                      <a:r>
                        <a:rPr lang="en-US" sz="2300" b="0" dirty="0" smtClean="0">
                          <a:solidFill>
                            <a:schemeClr val="bg1">
                              <a:lumMod val="50000"/>
                            </a:schemeClr>
                          </a:solidFill>
                        </a:rPr>
                        <a:t>-</a:t>
                      </a:r>
                    </a:p>
                    <a:p>
                      <a:pPr marL="514350" indent="-514350" algn="ctr">
                        <a:buFont typeface="+mj-lt"/>
                        <a:buAutoNum type="arabicPeriod"/>
                      </a:pPr>
                      <a:r>
                        <a:rPr lang="en-US" sz="2300" b="0" dirty="0" smtClean="0">
                          <a:solidFill>
                            <a:schemeClr val="bg1">
                              <a:lumMod val="50000"/>
                            </a:schemeClr>
                          </a:solidFill>
                        </a:rPr>
                        <a:t>-</a:t>
                      </a:r>
                    </a:p>
                    <a:p>
                      <a:pPr marL="514350" indent="-514350" algn="ctr">
                        <a:buFont typeface="+mj-lt"/>
                        <a:buAutoNum type="arabicPeriod"/>
                      </a:pPr>
                      <a:r>
                        <a:rPr lang="en-US" sz="2300" b="0" dirty="0" smtClean="0">
                          <a:solidFill>
                            <a:schemeClr val="bg1">
                              <a:lumMod val="50000"/>
                            </a:schemeClr>
                          </a:solidFill>
                        </a:rPr>
                        <a:t>-</a:t>
                      </a:r>
                    </a:p>
                    <a:p>
                      <a:pPr marL="514350" indent="-514350" algn="ctr">
                        <a:buFont typeface="+mj-lt"/>
                        <a:buAutoNum type="arabicPeriod"/>
                      </a:pPr>
                      <a:r>
                        <a:rPr lang="en-US" sz="2300" b="0" dirty="0" smtClean="0">
                          <a:solidFill>
                            <a:schemeClr val="bg1">
                              <a:lumMod val="50000"/>
                            </a:schemeClr>
                          </a:solidFill>
                        </a:rPr>
                        <a:t>-</a:t>
                      </a:r>
                    </a:p>
                    <a:p>
                      <a:pPr marL="514350" indent="-514350" algn="ctr">
                        <a:buFont typeface="+mj-lt"/>
                        <a:buAutoNum type="arabicPeriod"/>
                      </a:pPr>
                      <a:r>
                        <a:rPr lang="en-US" sz="2300" b="0" dirty="0" smtClean="0">
                          <a:solidFill>
                            <a:schemeClr val="bg1">
                              <a:lumMod val="50000"/>
                            </a:schemeClr>
                          </a:solidFill>
                        </a:rPr>
                        <a:t>-</a:t>
                      </a:r>
                    </a:p>
                    <a:p>
                      <a:pPr marL="514350" indent="-514350" algn="ctr">
                        <a:buFont typeface="+mj-lt"/>
                        <a:buAutoNum type="arabicPeriod"/>
                      </a:pPr>
                      <a:r>
                        <a:rPr lang="en-US" sz="2300" b="0" dirty="0" smtClean="0">
                          <a:solidFill>
                            <a:schemeClr val="bg1">
                              <a:lumMod val="50000"/>
                            </a:schemeClr>
                          </a:solidFill>
                        </a:rPr>
                        <a:t>-</a:t>
                      </a:r>
                    </a:p>
                    <a:p>
                      <a:pPr marL="514350" indent="-514350" algn="ctr">
                        <a:buFont typeface="+mj-lt"/>
                        <a:buAutoNum type="arabicPeriod"/>
                      </a:pPr>
                      <a:r>
                        <a:rPr lang="en-US" sz="2300" b="0" dirty="0" smtClean="0">
                          <a:solidFill>
                            <a:schemeClr val="bg1">
                              <a:lumMod val="50000"/>
                            </a:schemeClr>
                          </a:solidFill>
                        </a:rPr>
                        <a:t>-</a:t>
                      </a:r>
                    </a:p>
                  </a:txBody>
                  <a:tcPr marT="38100" marB="38100">
                    <a:solidFill>
                      <a:schemeClr val="bg1">
                        <a:lumMod val="65000"/>
                        <a:alpha val="22000"/>
                      </a:schemeClr>
                    </a:solidFill>
                  </a:tcPr>
                </a:tc>
                <a:tc>
                  <a:txBody>
                    <a:bodyPr/>
                    <a:lstStyle/>
                    <a:p>
                      <a:pPr marL="0" indent="0" algn="ctr">
                        <a:buFont typeface="+mj-lt"/>
                        <a:buNone/>
                      </a:pPr>
                      <a:r>
                        <a:rPr lang="en-US" sz="2300" dirty="0" smtClean="0">
                          <a:solidFill>
                            <a:srgbClr val="FF3300"/>
                          </a:solidFill>
                        </a:rPr>
                        <a:t>T</a:t>
                      </a:r>
                    </a:p>
                    <a:p>
                      <a:pPr marL="0" indent="0" algn="ctr">
                        <a:buFont typeface="+mj-lt"/>
                        <a:buNone/>
                      </a:pPr>
                      <a:r>
                        <a:rPr lang="en-US" sz="2300" dirty="0" smtClean="0">
                          <a:solidFill>
                            <a:srgbClr val="FF3300"/>
                          </a:solidFill>
                        </a:rPr>
                        <a:t>T</a:t>
                      </a:r>
                    </a:p>
                    <a:p>
                      <a:pPr marL="0" indent="0" algn="ctr">
                        <a:buFont typeface="+mj-lt"/>
                        <a:buNone/>
                      </a:pPr>
                      <a:r>
                        <a:rPr lang="en-US" sz="2300" dirty="0" smtClean="0">
                          <a:solidFill>
                            <a:srgbClr val="FF3300"/>
                          </a:solidFill>
                        </a:rPr>
                        <a:t>T</a:t>
                      </a:r>
                    </a:p>
                    <a:p>
                      <a:pPr marL="0" indent="0" algn="ctr">
                        <a:buFont typeface="+mj-lt"/>
                        <a:buNone/>
                      </a:pPr>
                      <a:r>
                        <a:rPr lang="en-US" sz="2300" dirty="0" smtClean="0">
                          <a:solidFill>
                            <a:srgbClr val="FF3300"/>
                          </a:solidFill>
                        </a:rPr>
                        <a:t>T</a:t>
                      </a:r>
                    </a:p>
                    <a:p>
                      <a:pPr marL="0" indent="0" algn="ctr">
                        <a:buFont typeface="+mj-lt"/>
                        <a:buNone/>
                      </a:pPr>
                      <a:r>
                        <a:rPr lang="en-US" sz="2300" dirty="0" smtClean="0">
                          <a:solidFill>
                            <a:srgbClr val="FF3300"/>
                          </a:solidFill>
                        </a:rPr>
                        <a:t>T</a:t>
                      </a:r>
                    </a:p>
                    <a:p>
                      <a:pPr marL="0" indent="0" algn="ctr">
                        <a:buFont typeface="+mj-lt"/>
                        <a:buNone/>
                      </a:pPr>
                      <a:r>
                        <a:rPr lang="en-US" sz="2300" dirty="0" smtClean="0">
                          <a:solidFill>
                            <a:srgbClr val="FF3300"/>
                          </a:solidFill>
                        </a:rPr>
                        <a:t>T</a:t>
                      </a:r>
                    </a:p>
                    <a:p>
                      <a:pPr marL="0" indent="0" algn="ctr">
                        <a:buFont typeface="+mj-lt"/>
                        <a:buNone/>
                      </a:pPr>
                      <a:r>
                        <a:rPr lang="en-US" sz="2300" dirty="0" smtClean="0">
                          <a:solidFill>
                            <a:srgbClr val="FF3300"/>
                          </a:solidFill>
                        </a:rPr>
                        <a:t>T</a:t>
                      </a:r>
                    </a:p>
                    <a:p>
                      <a:pPr marL="0" indent="0" algn="ctr">
                        <a:buFont typeface="+mj-lt"/>
                        <a:buNone/>
                      </a:pPr>
                      <a:r>
                        <a:rPr lang="en-US" sz="2300" dirty="0" smtClean="0">
                          <a:solidFill>
                            <a:srgbClr val="FF3300"/>
                          </a:solidFill>
                        </a:rPr>
                        <a:t>T</a:t>
                      </a:r>
                    </a:p>
                    <a:p>
                      <a:pPr marL="0" indent="0" algn="ctr">
                        <a:buFont typeface="+mj-lt"/>
                        <a:buNone/>
                      </a:pPr>
                      <a:r>
                        <a:rPr lang="en-US" sz="2300" dirty="0" smtClean="0">
                          <a:solidFill>
                            <a:srgbClr val="FF3300"/>
                          </a:solidFill>
                        </a:rPr>
                        <a:t>T</a:t>
                      </a:r>
                    </a:p>
                    <a:p>
                      <a:pPr marL="0" indent="0" algn="ctr">
                        <a:buFont typeface="+mj-lt"/>
                        <a:buNone/>
                      </a:pPr>
                      <a:r>
                        <a:rPr lang="en-US" sz="2300" dirty="0" smtClean="0">
                          <a:solidFill>
                            <a:srgbClr val="FF3300"/>
                          </a:solidFill>
                        </a:rPr>
                        <a:t>T</a:t>
                      </a:r>
                      <a:endParaRPr lang="en-US" sz="2300" dirty="0">
                        <a:solidFill>
                          <a:srgbClr val="FF3300"/>
                        </a:solidFill>
                      </a:endParaRPr>
                    </a:p>
                  </a:txBody>
                  <a:tcPr marT="38100" marB="38100">
                    <a:solidFill>
                      <a:schemeClr val="bg1">
                        <a:lumMod val="65000"/>
                        <a:alpha val="22000"/>
                      </a:schemeClr>
                    </a:solidFill>
                  </a:tcPr>
                </a:tc>
                <a:tc>
                  <a:txBody>
                    <a:bodyPr/>
                    <a:lstStyle/>
                    <a:p>
                      <a:pPr algn="ctr"/>
                      <a:r>
                        <a:rPr lang="en-US" sz="2300" dirty="0" smtClean="0">
                          <a:solidFill>
                            <a:srgbClr val="FF3300"/>
                          </a:solidFill>
                        </a:rPr>
                        <a:t>F</a:t>
                      </a:r>
                    </a:p>
                    <a:p>
                      <a:pPr algn="ctr"/>
                      <a:r>
                        <a:rPr lang="en-US" sz="2300" dirty="0" smtClean="0">
                          <a:solidFill>
                            <a:srgbClr val="FF3300"/>
                          </a:solidFill>
                        </a:rPr>
                        <a:t>F</a:t>
                      </a:r>
                    </a:p>
                    <a:p>
                      <a:pPr algn="ctr"/>
                      <a:r>
                        <a:rPr lang="en-US" sz="2300" dirty="0" smtClean="0">
                          <a:solidFill>
                            <a:srgbClr val="FF3300"/>
                          </a:solidFill>
                        </a:rPr>
                        <a:t>F</a:t>
                      </a:r>
                    </a:p>
                    <a:p>
                      <a:pPr algn="ctr"/>
                      <a:r>
                        <a:rPr lang="en-US" sz="2300" dirty="0" smtClean="0">
                          <a:solidFill>
                            <a:srgbClr val="FF3300"/>
                          </a:solidFill>
                        </a:rPr>
                        <a:t>F</a:t>
                      </a:r>
                    </a:p>
                    <a:p>
                      <a:pPr algn="ctr"/>
                      <a:r>
                        <a:rPr lang="en-US" sz="2300" dirty="0" smtClean="0">
                          <a:solidFill>
                            <a:srgbClr val="FF3300"/>
                          </a:solidFill>
                        </a:rPr>
                        <a:t>F</a:t>
                      </a:r>
                    </a:p>
                    <a:p>
                      <a:pPr algn="ctr"/>
                      <a:r>
                        <a:rPr lang="en-US" sz="2300" dirty="0" smtClean="0">
                          <a:solidFill>
                            <a:srgbClr val="FF3300"/>
                          </a:solidFill>
                        </a:rPr>
                        <a:t>F</a:t>
                      </a:r>
                    </a:p>
                    <a:p>
                      <a:pPr algn="ctr"/>
                      <a:r>
                        <a:rPr lang="en-US" sz="2300" dirty="0" smtClean="0">
                          <a:solidFill>
                            <a:srgbClr val="FF3300"/>
                          </a:solidFill>
                        </a:rPr>
                        <a:t>F</a:t>
                      </a:r>
                    </a:p>
                    <a:p>
                      <a:pPr algn="ctr"/>
                      <a:r>
                        <a:rPr lang="en-US" sz="2300" dirty="0" smtClean="0">
                          <a:solidFill>
                            <a:srgbClr val="FF3300"/>
                          </a:solidFill>
                        </a:rPr>
                        <a:t>F</a:t>
                      </a:r>
                    </a:p>
                    <a:p>
                      <a:pPr algn="ctr"/>
                      <a:r>
                        <a:rPr lang="en-US" sz="2300" dirty="0" smtClean="0">
                          <a:solidFill>
                            <a:srgbClr val="FF3300"/>
                          </a:solidFill>
                        </a:rPr>
                        <a:t>F</a:t>
                      </a:r>
                    </a:p>
                    <a:p>
                      <a:pPr algn="ctr"/>
                      <a:r>
                        <a:rPr lang="en-US" sz="2300" dirty="0" smtClean="0">
                          <a:solidFill>
                            <a:srgbClr val="FF3300"/>
                          </a:solidFill>
                        </a:rPr>
                        <a:t>F</a:t>
                      </a:r>
                      <a:endParaRPr lang="en-US" sz="2300" dirty="0">
                        <a:solidFill>
                          <a:srgbClr val="FF3300"/>
                        </a:solidFill>
                      </a:endParaRPr>
                    </a:p>
                  </a:txBody>
                  <a:tcPr marT="38100" marB="38100">
                    <a:solidFill>
                      <a:schemeClr val="bg1">
                        <a:lumMod val="65000"/>
                        <a:alpha val="22000"/>
                      </a:schemeClr>
                    </a:solidFill>
                  </a:tcPr>
                </a:tc>
                <a:tc>
                  <a:txBody>
                    <a:bodyPr/>
                    <a:lstStyle/>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600" b="0" dirty="0" smtClean="0">
                          <a:solidFill>
                            <a:srgbClr val="000000"/>
                          </a:solidFill>
                          <a:latin typeface="Calibri" pitchFamily="34" charset="0"/>
                          <a:cs typeface="Calibri" pitchFamily="34" charset="0"/>
                        </a:rPr>
                        <a:t>Because it is desirable, sunshine is scarce.</a:t>
                      </a: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600" b="0" dirty="0" smtClean="0">
                          <a:solidFill>
                            <a:srgbClr val="000000"/>
                          </a:solidFill>
                          <a:latin typeface="Calibri" pitchFamily="34" charset="0"/>
                          <a:cs typeface="Calibri" pitchFamily="34" charset="0"/>
                        </a:rPr>
                        <a:t>Because it is limited, HIV</a:t>
                      </a:r>
                      <a:r>
                        <a:rPr lang="en-US" sz="1600" b="0" baseline="0" dirty="0" smtClean="0">
                          <a:solidFill>
                            <a:srgbClr val="000000"/>
                          </a:solidFill>
                          <a:latin typeface="Calibri" pitchFamily="34" charset="0"/>
                          <a:cs typeface="Calibri" pitchFamily="34" charset="0"/>
                        </a:rPr>
                        <a:t> </a:t>
                      </a:r>
                      <a:r>
                        <a:rPr lang="en-US" sz="1600" b="0" dirty="0" smtClean="0">
                          <a:solidFill>
                            <a:srgbClr val="000000"/>
                          </a:solidFill>
                          <a:latin typeface="Calibri" pitchFamily="34" charset="0"/>
                          <a:cs typeface="Calibri" pitchFamily="34" charset="0"/>
                        </a:rPr>
                        <a:t>is scarce.</a:t>
                      </a: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600" b="0" dirty="0" smtClean="0">
                          <a:solidFill>
                            <a:srgbClr val="000000"/>
                          </a:solidFill>
                          <a:latin typeface="Calibri" pitchFamily="34" charset="0"/>
                          <a:cs typeface="Calibri" pitchFamily="34" charset="0"/>
                        </a:rPr>
                        <a:t>Because water covers three-fourths</a:t>
                      </a:r>
                      <a:r>
                        <a:rPr lang="en-US" sz="1600" b="0" baseline="0" dirty="0" smtClean="0">
                          <a:solidFill>
                            <a:srgbClr val="000000"/>
                          </a:solidFill>
                          <a:latin typeface="Calibri" pitchFamily="34" charset="0"/>
                          <a:cs typeface="Calibri" pitchFamily="34" charset="0"/>
                        </a:rPr>
                        <a:t> </a:t>
                      </a:r>
                      <a:r>
                        <a:rPr lang="en-US" sz="1600" b="0" dirty="0" smtClean="0">
                          <a:solidFill>
                            <a:srgbClr val="000000"/>
                          </a:solidFill>
                          <a:latin typeface="Calibri" pitchFamily="34" charset="0"/>
                          <a:cs typeface="Calibri" pitchFamily="34" charset="0"/>
                        </a:rPr>
                        <a:t>of the earth's surface</a:t>
                      </a:r>
                      <a:r>
                        <a:rPr lang="en-US" sz="1600" b="0" baseline="0" dirty="0" smtClean="0">
                          <a:solidFill>
                            <a:srgbClr val="000000"/>
                          </a:solidFill>
                          <a:latin typeface="Calibri" pitchFamily="34" charset="0"/>
                          <a:cs typeface="Calibri" pitchFamily="34" charset="0"/>
                        </a:rPr>
                        <a:t> </a:t>
                      </a:r>
                      <a:r>
                        <a:rPr lang="en-US" sz="1600" b="0" dirty="0" smtClean="0">
                          <a:solidFill>
                            <a:srgbClr val="000000"/>
                          </a:solidFill>
                          <a:latin typeface="Calibri" pitchFamily="34" charset="0"/>
                          <a:cs typeface="Calibri" pitchFamily="34" charset="0"/>
                        </a:rPr>
                        <a:t>it cannot be considered scarce.</a:t>
                      </a: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600" b="0" dirty="0" smtClean="0">
                          <a:solidFill>
                            <a:srgbClr val="000000"/>
                          </a:solidFill>
                          <a:latin typeface="Calibri" pitchFamily="34" charset="0"/>
                          <a:cs typeface="Calibri" pitchFamily="34" charset="0"/>
                        </a:rPr>
                        <a:t>The main cost of going to college is tuition, room and board.</a:t>
                      </a: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600" b="0" dirty="0" smtClean="0">
                          <a:solidFill>
                            <a:srgbClr val="000000"/>
                          </a:solidFill>
                          <a:latin typeface="Calibri" pitchFamily="34" charset="0"/>
                          <a:cs typeface="Calibri" pitchFamily="34" charset="0"/>
                        </a:rPr>
                        <a:t>If public</a:t>
                      </a:r>
                      <a:r>
                        <a:rPr lang="en-US" sz="1600" b="0" baseline="0" dirty="0" smtClean="0">
                          <a:solidFill>
                            <a:srgbClr val="000000"/>
                          </a:solidFill>
                          <a:latin typeface="Calibri" pitchFamily="34" charset="0"/>
                          <a:cs typeface="Calibri" pitchFamily="34" charset="0"/>
                        </a:rPr>
                        <a:t> </a:t>
                      </a:r>
                      <a:r>
                        <a:rPr lang="en-US" sz="1600" b="0" dirty="0" smtClean="0">
                          <a:solidFill>
                            <a:srgbClr val="000000"/>
                          </a:solidFill>
                          <a:latin typeface="Calibri" pitchFamily="34" charset="0"/>
                          <a:cs typeface="Calibri" pitchFamily="34" charset="0"/>
                        </a:rPr>
                        <a:t>transportation fares are raised, everyone will take the trains</a:t>
                      </a:r>
                      <a:r>
                        <a:rPr lang="en-US" sz="1600" b="0" baseline="0" dirty="0" smtClean="0">
                          <a:solidFill>
                            <a:srgbClr val="000000"/>
                          </a:solidFill>
                          <a:latin typeface="Calibri" pitchFamily="34" charset="0"/>
                          <a:cs typeface="Calibri" pitchFamily="34" charset="0"/>
                        </a:rPr>
                        <a:t> </a:t>
                      </a:r>
                      <a:r>
                        <a:rPr lang="en-US" sz="1600" b="0" dirty="0" smtClean="0">
                          <a:solidFill>
                            <a:srgbClr val="000000"/>
                          </a:solidFill>
                          <a:latin typeface="Calibri" pitchFamily="34" charset="0"/>
                          <a:cs typeface="Calibri" pitchFamily="34" charset="0"/>
                        </a:rPr>
                        <a:t>anyway.</a:t>
                      </a: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600" b="0" dirty="0" smtClean="0">
                          <a:solidFill>
                            <a:srgbClr val="000000"/>
                          </a:solidFill>
                          <a:latin typeface="Calibri" pitchFamily="34" charset="0"/>
                          <a:cs typeface="Calibri" pitchFamily="34" charset="0"/>
                        </a:rPr>
                        <a:t>You always get what you pay for.</a:t>
                      </a: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600" b="0" dirty="0" smtClean="0">
                          <a:solidFill>
                            <a:srgbClr val="000000"/>
                          </a:solidFill>
                          <a:latin typeface="Calibri" pitchFamily="34" charset="0"/>
                          <a:cs typeface="Calibri" pitchFamily="34" charset="0"/>
                        </a:rPr>
                        <a:t>If someone makes an economic gain, someone else loses.</a:t>
                      </a: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600" b="0" dirty="0" smtClean="0">
                          <a:solidFill>
                            <a:srgbClr val="000000"/>
                          </a:solidFill>
                          <a:latin typeface="Calibri" pitchFamily="34" charset="0"/>
                          <a:cs typeface="Calibri" pitchFamily="34" charset="0"/>
                        </a:rPr>
                        <a:t>If one nation produces everything better than another nation, there is no economic reason for these two nations to trade.</a:t>
                      </a: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600" b="0" dirty="0" smtClean="0">
                          <a:solidFill>
                            <a:srgbClr val="000000"/>
                          </a:solidFill>
                          <a:latin typeface="Calibri" pitchFamily="34" charset="0"/>
                          <a:cs typeface="Calibri" pitchFamily="34" charset="0"/>
                        </a:rPr>
                        <a:t>A non-regulated monopoly tends to charge the highest possible price.</a:t>
                      </a: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600" b="0" dirty="0" smtClean="0">
                          <a:solidFill>
                            <a:srgbClr val="000000"/>
                          </a:solidFill>
                          <a:latin typeface="Calibri" pitchFamily="34" charset="0"/>
                          <a:cs typeface="Calibri" pitchFamily="34" charset="0"/>
                        </a:rPr>
                        <a:t>A business owner's decision to show more care for consumers is a decision to  accept  lower levels of profits.</a:t>
                      </a:r>
                    </a:p>
                  </a:txBody>
                  <a:tcPr marT="38100" marB="38100">
                    <a:solidFill>
                      <a:schemeClr val="bg1">
                        <a:lumMod val="65000"/>
                        <a:alpha val="22000"/>
                      </a:schemeClr>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723900"/>
            <a:ext cx="8458200" cy="1015663"/>
          </a:xfrm>
          <a:prstGeom prst="rect">
            <a:avLst/>
          </a:prstGeom>
          <a:noFill/>
        </p:spPr>
        <p:txBody>
          <a:bodyPr vert="horz" wrap="square" rtlCol="0">
            <a:spAutoFit/>
          </a:bodyPr>
          <a:lstStyle/>
          <a:p>
            <a:r>
              <a:rPr lang="en-US" sz="2400" dirty="0" smtClean="0">
                <a:solidFill>
                  <a:srgbClr val="FF0000"/>
                </a:solidFill>
                <a:latin typeface="+mj-lt"/>
              </a:rPr>
              <a:t>What do Economists study?</a:t>
            </a:r>
          </a:p>
          <a:p>
            <a:r>
              <a:rPr lang="en-US" dirty="0" smtClean="0">
                <a:latin typeface="+mj-lt"/>
              </a:rPr>
              <a:t>The topics below are all some of the things you will study in your Economics course. Follow the links to see some headlines from a blog relating to each of the topics</a:t>
            </a:r>
            <a:endParaRPr lang="en-US" dirty="0">
              <a:latin typeface="+mj-lt"/>
            </a:endParaRPr>
          </a:p>
        </p:txBody>
      </p:sp>
      <p:sp>
        <p:nvSpPr>
          <p:cNvPr id="8" name="TextBox 7"/>
          <p:cNvSpPr txBox="1"/>
          <p:nvPr/>
        </p:nvSpPr>
        <p:spPr>
          <a:xfrm>
            <a:off x="831166" y="4533900"/>
            <a:ext cx="7086600" cy="738664"/>
          </a:xfrm>
          <a:prstGeom prst="rect">
            <a:avLst/>
          </a:prstGeom>
          <a:noFill/>
        </p:spPr>
        <p:txBody>
          <a:bodyPr vert="horz" wrap="square" rtlCol="0">
            <a:spAutoFit/>
          </a:bodyPr>
          <a:lstStyle/>
          <a:p>
            <a:pPr algn="ctr"/>
            <a:r>
              <a:rPr lang="en-US" dirty="0" smtClean="0">
                <a:solidFill>
                  <a:schemeClr val="bg1">
                    <a:lumMod val="65000"/>
                  </a:schemeClr>
                </a:solidFill>
                <a:latin typeface="Calibri" pitchFamily="34" charset="0"/>
                <a:cs typeface="Calibri" pitchFamily="34" charset="0"/>
              </a:rPr>
              <a:t>Read the following blog post:  </a:t>
            </a:r>
          </a:p>
          <a:p>
            <a:pPr algn="ctr"/>
            <a:r>
              <a:rPr lang="en-US" sz="2400" dirty="0" smtClean="0">
                <a:solidFill>
                  <a:srgbClr val="0000FF"/>
                </a:solidFill>
                <a:latin typeface="Calibri" pitchFamily="34" charset="0"/>
                <a:cs typeface="Calibri" pitchFamily="34" charset="0"/>
                <a:hlinkClick r:id="rId2"/>
              </a:rPr>
              <a:t>Microeconomics vs. Macroeconomics</a:t>
            </a:r>
            <a:endParaRPr lang="en-US" sz="2400" dirty="0">
              <a:solidFill>
                <a:srgbClr val="0000FF"/>
              </a:solidFill>
              <a:latin typeface="Calibri" pitchFamily="34" charset="0"/>
              <a:cs typeface="Calibri"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1390759934"/>
              </p:ext>
            </p:extLst>
          </p:nvPr>
        </p:nvGraphicFramePr>
        <p:xfrm>
          <a:off x="0" y="1790700"/>
          <a:ext cx="9144000" cy="2590800"/>
        </p:xfrm>
        <a:graphic>
          <a:graphicData uri="http://schemas.openxmlformats.org/drawingml/2006/table">
            <a:tbl>
              <a:tblPr firstRow="1" bandRow="1">
                <a:tableStyleId>{5DA37D80-6434-44D0-A028-1B22A696006F}</a:tableStyleId>
              </a:tblPr>
              <a:tblGrid>
                <a:gridCol w="2286000"/>
                <a:gridCol w="2286000"/>
                <a:gridCol w="2286000"/>
                <a:gridCol w="2286000"/>
              </a:tblGrid>
              <a:tr h="381000">
                <a:tc gridSpan="4">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US" sz="1800" b="0" u="sng" dirty="0" smtClean="0">
                          <a:solidFill>
                            <a:schemeClr val="tx1"/>
                          </a:solidFill>
                          <a:latin typeface="+mn-lt"/>
                          <a:cs typeface="Calibri" pitchFamily="34" charset="0"/>
                        </a:rPr>
                        <a:t>Some</a:t>
                      </a:r>
                      <a:r>
                        <a:rPr lang="en-US" sz="1800" b="0" u="sng" baseline="0" dirty="0" smtClean="0">
                          <a:solidFill>
                            <a:schemeClr val="tx1"/>
                          </a:solidFill>
                          <a:latin typeface="+mn-lt"/>
                          <a:cs typeface="Calibri" pitchFamily="34" charset="0"/>
                        </a:rPr>
                        <a:t> key topics from your Economics Course</a:t>
                      </a:r>
                      <a:endParaRPr lang="en-US" sz="1800" b="0" u="sng" dirty="0">
                        <a:solidFill>
                          <a:schemeClr val="tx1"/>
                        </a:solidFill>
                        <a:latin typeface="+mn-lt"/>
                        <a:cs typeface="Calibri" pitchFamily="34" charset="0"/>
                      </a:endParaRPr>
                    </a:p>
                  </a:txBody>
                  <a:tcPr marT="38100" marB="38100">
                    <a:lnL w="12700" cmpd="sng">
                      <a:noFill/>
                    </a:lnL>
                    <a:lnR w="12700" cmpd="sng">
                      <a:noFill/>
                    </a:lnR>
                    <a:lnT w="12700" cmpd="sng">
                      <a:noFill/>
                    </a:lnT>
                    <a:lnB w="25400" cmpd="sng">
                      <a:noFill/>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dirty="0"/>
                    </a:p>
                  </a:txBody>
                  <a:tcPr/>
                </a:tc>
              </a:tr>
              <a:tr h="2209800">
                <a:tc>
                  <a:txBody>
                    <a:bodyPr/>
                    <a:lstStyle/>
                    <a:p>
                      <a:pPr marL="0" indent="0">
                        <a:buFont typeface="Arial" pitchFamily="34" charset="0"/>
                        <a:buNone/>
                      </a:pPr>
                      <a:r>
                        <a:rPr lang="en-US" sz="1800" dirty="0" smtClean="0">
                          <a:latin typeface="+mn-lt"/>
                          <a:hlinkClick r:id="rId3"/>
                        </a:rPr>
                        <a:t>Scarcity</a:t>
                      </a:r>
                      <a:endParaRPr lang="en-US" sz="1800" dirty="0" smtClean="0">
                        <a:latin typeface="+mn-lt"/>
                      </a:endParaRPr>
                    </a:p>
                    <a:p>
                      <a:pPr marL="0" indent="0">
                        <a:buFont typeface="Arial" pitchFamily="34" charset="0"/>
                        <a:buNone/>
                      </a:pPr>
                      <a:r>
                        <a:rPr lang="en-US" sz="1800" dirty="0" smtClean="0">
                          <a:latin typeface="+mn-lt"/>
                          <a:hlinkClick r:id="rId4"/>
                        </a:rPr>
                        <a:t>Resources</a:t>
                      </a:r>
                      <a:endParaRPr lang="en-US" sz="1800" dirty="0" smtClean="0">
                        <a:latin typeface="+mn-lt"/>
                      </a:endParaRPr>
                    </a:p>
                    <a:p>
                      <a:pPr marL="0" indent="0">
                        <a:buFont typeface="Arial" pitchFamily="34" charset="0"/>
                        <a:buNone/>
                      </a:pPr>
                      <a:r>
                        <a:rPr lang="en-US" sz="1800" dirty="0" smtClean="0">
                          <a:latin typeface="+mn-lt"/>
                          <a:hlinkClick r:id="rId5"/>
                        </a:rPr>
                        <a:t>Trade-offs</a:t>
                      </a:r>
                      <a:endParaRPr lang="en-US" sz="1800" dirty="0" smtClean="0">
                        <a:latin typeface="+mn-lt"/>
                      </a:endParaRPr>
                    </a:p>
                    <a:p>
                      <a:pPr marL="0" indent="0">
                        <a:buFont typeface="Arial" pitchFamily="34" charset="0"/>
                        <a:buNone/>
                      </a:pPr>
                      <a:r>
                        <a:rPr lang="en-US" sz="1800" dirty="0" smtClean="0">
                          <a:latin typeface="+mn-lt"/>
                          <a:hlinkClick r:id="rId6"/>
                        </a:rPr>
                        <a:t>Opportunity cost</a:t>
                      </a:r>
                      <a:endParaRPr lang="en-US" sz="1800" dirty="0" smtClean="0">
                        <a:latin typeface="+mn-lt"/>
                      </a:endParaRPr>
                    </a:p>
                    <a:p>
                      <a:pPr marL="0" indent="0">
                        <a:buFont typeface="Arial" pitchFamily="34" charset="0"/>
                        <a:buNone/>
                      </a:pPr>
                      <a:r>
                        <a:rPr lang="en-US" sz="1800" dirty="0" smtClean="0">
                          <a:latin typeface="+mn-lt"/>
                          <a:hlinkClick r:id="rId7"/>
                        </a:rPr>
                        <a:t>Marginal analysis</a:t>
                      </a:r>
                      <a:endParaRPr lang="en-US" sz="1800" dirty="0" smtClean="0">
                        <a:solidFill>
                          <a:schemeClr val="bg1">
                            <a:lumMod val="85000"/>
                          </a:schemeClr>
                        </a:solidFill>
                        <a:latin typeface="+mn-lt"/>
                        <a:cs typeface="Calibri" pitchFamily="34" charset="0"/>
                      </a:endParaRPr>
                    </a:p>
                    <a:p>
                      <a:pPr marL="0" indent="0">
                        <a:buFont typeface="Arial" pitchFamily="34" charset="0"/>
                        <a:buNone/>
                      </a:pPr>
                      <a:r>
                        <a:rPr lang="en-US" sz="1800" b="0" i="0" u="none" strike="noStrike" kern="1200" dirty="0" smtClean="0">
                          <a:solidFill>
                            <a:schemeClr val="tx1"/>
                          </a:solidFill>
                          <a:effectLst/>
                          <a:latin typeface="+mn-lt"/>
                          <a:ea typeface="+mn-ea"/>
                          <a:cs typeface="+mn-cs"/>
                          <a:hlinkClick r:id="rId4"/>
                        </a:rPr>
                        <a:t>Factors of Production</a:t>
                      </a:r>
                      <a:endParaRPr lang="en-US" sz="1800" b="0" i="0" u="none" strike="noStrike" kern="1200" dirty="0" smtClean="0">
                        <a:solidFill>
                          <a:schemeClr val="tx1"/>
                        </a:solidFill>
                        <a:effectLst/>
                        <a:latin typeface="+mn-lt"/>
                        <a:ea typeface="+mn-ea"/>
                        <a:cs typeface="+mn-cs"/>
                      </a:endParaRPr>
                    </a:p>
                    <a:p>
                      <a:pPr marL="0" indent="0">
                        <a:buFont typeface="Arial" pitchFamily="34" charset="0"/>
                        <a:buNone/>
                      </a:pPr>
                      <a:r>
                        <a:rPr lang="en-US" sz="1800" b="0" i="0" u="none" strike="noStrike" kern="1200" dirty="0" smtClean="0">
                          <a:solidFill>
                            <a:schemeClr val="tx1"/>
                          </a:solidFill>
                          <a:effectLst/>
                          <a:latin typeface="+mn-lt"/>
                          <a:ea typeface="+mn-ea"/>
                          <a:cs typeface="+mn-cs"/>
                          <a:hlinkClick r:id="rId8"/>
                        </a:rPr>
                        <a:t>Exchange Rates</a:t>
                      </a:r>
                      <a:endParaRPr lang="en-US" sz="1800" dirty="0" smtClean="0">
                        <a:latin typeface="+mn-lt"/>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marL="0" indent="0">
                        <a:buFont typeface="Arial" pitchFamily="34" charset="0"/>
                        <a:buNone/>
                      </a:pPr>
                      <a:r>
                        <a:rPr lang="en-US" sz="1800" b="0" i="0" u="none" strike="noStrike" kern="1200" dirty="0" smtClean="0">
                          <a:solidFill>
                            <a:schemeClr val="tx1"/>
                          </a:solidFill>
                          <a:effectLst/>
                          <a:latin typeface="+mn-lt"/>
                          <a:ea typeface="+mn-ea"/>
                          <a:cs typeface="+mn-cs"/>
                          <a:hlinkClick r:id="rId9"/>
                        </a:rPr>
                        <a:t>Cost/Benefit Analysis</a:t>
                      </a:r>
                      <a:endParaRPr lang="en-US" sz="1800" b="0" i="0" u="none" strike="noStrike" kern="1200" dirty="0" smtClean="0">
                        <a:solidFill>
                          <a:schemeClr val="tx1"/>
                        </a:solidFill>
                        <a:effectLst/>
                        <a:latin typeface="+mn-lt"/>
                        <a:ea typeface="+mn-ea"/>
                        <a:cs typeface="+mn-cs"/>
                      </a:endParaRPr>
                    </a:p>
                    <a:p>
                      <a:pPr marL="0" indent="0">
                        <a:buFont typeface="Arial" pitchFamily="34" charset="0"/>
                        <a:buNone/>
                      </a:pPr>
                      <a:r>
                        <a:rPr lang="en-US" sz="1800" b="0" i="0" u="none" strike="noStrike" kern="1200" dirty="0" smtClean="0">
                          <a:solidFill>
                            <a:schemeClr val="tx1"/>
                          </a:solidFill>
                          <a:effectLst/>
                          <a:latin typeface="+mn-lt"/>
                          <a:ea typeface="+mn-ea"/>
                          <a:cs typeface="+mn-cs"/>
                          <a:hlinkClick r:id="rId10"/>
                        </a:rPr>
                        <a:t>Utility maximization</a:t>
                      </a:r>
                      <a:endParaRPr lang="en-US" sz="1800" b="0" i="0" u="none" strike="noStrike" kern="1200" dirty="0" smtClean="0">
                        <a:solidFill>
                          <a:schemeClr val="tx1"/>
                        </a:solidFill>
                        <a:effectLst/>
                        <a:latin typeface="+mn-lt"/>
                        <a:ea typeface="+mn-ea"/>
                        <a:cs typeface="+mn-cs"/>
                      </a:endParaRPr>
                    </a:p>
                    <a:p>
                      <a:pPr marL="0" indent="0">
                        <a:buFont typeface="Arial" pitchFamily="34" charset="0"/>
                        <a:buNone/>
                      </a:pPr>
                      <a:r>
                        <a:rPr lang="en-US" sz="1800" b="0" i="0" u="none" strike="noStrike" kern="1200" dirty="0" smtClean="0">
                          <a:solidFill>
                            <a:schemeClr val="tx1"/>
                          </a:solidFill>
                          <a:effectLst/>
                          <a:latin typeface="+mn-lt"/>
                          <a:ea typeface="+mn-ea"/>
                          <a:cs typeface="+mn-cs"/>
                          <a:hlinkClick r:id="rId11"/>
                        </a:rPr>
                        <a:t>Price Theory</a:t>
                      </a:r>
                      <a:endParaRPr lang="en-US" sz="1800" b="0" i="0" u="none" strike="noStrike" kern="1200" dirty="0" smtClean="0">
                        <a:solidFill>
                          <a:schemeClr val="tx1"/>
                        </a:solidFill>
                        <a:effectLst/>
                        <a:latin typeface="+mn-lt"/>
                        <a:ea typeface="+mn-ea"/>
                        <a:cs typeface="+mn-cs"/>
                      </a:endParaRPr>
                    </a:p>
                    <a:p>
                      <a:pPr marL="0" indent="0">
                        <a:buFont typeface="Arial" pitchFamily="34" charset="0"/>
                        <a:buNone/>
                      </a:pPr>
                      <a:r>
                        <a:rPr lang="en-US" sz="1800" b="0" i="0" u="none" strike="noStrike" kern="1200" dirty="0" smtClean="0">
                          <a:solidFill>
                            <a:schemeClr val="tx1"/>
                          </a:solidFill>
                          <a:effectLst/>
                          <a:latin typeface="+mn-lt"/>
                          <a:ea typeface="+mn-ea"/>
                          <a:cs typeface="+mn-cs"/>
                          <a:hlinkClick r:id="rId12"/>
                        </a:rPr>
                        <a:t>Taxes</a:t>
                      </a:r>
                      <a:endParaRPr lang="en-US" sz="1800" b="0" i="0" u="none" strike="noStrike" kern="1200" dirty="0" smtClean="0">
                        <a:solidFill>
                          <a:schemeClr val="tx1"/>
                        </a:solidFill>
                        <a:effectLst/>
                        <a:latin typeface="+mn-lt"/>
                        <a:ea typeface="+mn-ea"/>
                        <a:cs typeface="+mn-cs"/>
                      </a:endParaRPr>
                    </a:p>
                    <a:p>
                      <a:pPr marL="0" indent="0">
                        <a:buFont typeface="Arial" pitchFamily="34" charset="0"/>
                        <a:buNone/>
                      </a:pPr>
                      <a:r>
                        <a:rPr lang="en-US" sz="1800" b="0" i="0" u="none" strike="noStrike" kern="1200" dirty="0" smtClean="0">
                          <a:solidFill>
                            <a:schemeClr val="tx1"/>
                          </a:solidFill>
                          <a:effectLst/>
                          <a:latin typeface="+mn-lt"/>
                          <a:ea typeface="+mn-ea"/>
                          <a:cs typeface="+mn-cs"/>
                          <a:hlinkClick r:id="rId13"/>
                        </a:rPr>
                        <a:t>Market failure</a:t>
                      </a:r>
                      <a:endParaRPr lang="en-US" sz="1800" b="0" i="0" u="none" strike="noStrike" kern="1200" dirty="0" smtClean="0">
                        <a:solidFill>
                          <a:schemeClr val="tx1"/>
                        </a:solidFill>
                        <a:effectLst/>
                        <a:latin typeface="+mn-lt"/>
                        <a:ea typeface="+mn-ea"/>
                        <a:cs typeface="+mn-cs"/>
                      </a:endParaRPr>
                    </a:p>
                    <a:p>
                      <a:pPr marL="0" indent="0">
                        <a:buFont typeface="Arial" pitchFamily="34" charset="0"/>
                        <a:buNone/>
                      </a:pPr>
                      <a:r>
                        <a:rPr lang="en-US" sz="1800" b="0" i="0" u="none" strike="noStrike" kern="1200" dirty="0" smtClean="0">
                          <a:solidFill>
                            <a:schemeClr val="tx1"/>
                          </a:solidFill>
                          <a:effectLst/>
                          <a:latin typeface="+mn-lt"/>
                          <a:ea typeface="+mn-ea"/>
                          <a:cs typeface="+mn-cs"/>
                          <a:hlinkClick r:id="rId14"/>
                        </a:rPr>
                        <a:t>Public goods</a:t>
                      </a:r>
                      <a:endParaRPr lang="en-US" sz="1800" b="0" i="0" u="none" strike="noStrike" kern="1200" dirty="0" smtClean="0">
                        <a:solidFill>
                          <a:schemeClr val="tx1"/>
                        </a:solidFill>
                        <a:effectLst/>
                        <a:latin typeface="+mn-lt"/>
                        <a:ea typeface="+mn-ea"/>
                        <a:cs typeface="+mn-cs"/>
                      </a:endParaRPr>
                    </a:p>
                    <a:p>
                      <a:pPr marL="0" indent="0">
                        <a:buFont typeface="Arial" pitchFamily="34" charset="0"/>
                        <a:buNone/>
                      </a:pPr>
                      <a:r>
                        <a:rPr lang="en-US" sz="1800" b="0" i="0" u="none" strike="noStrike" kern="1200" dirty="0" smtClean="0">
                          <a:solidFill>
                            <a:schemeClr val="tx1"/>
                          </a:solidFill>
                          <a:effectLst/>
                          <a:latin typeface="+mn-lt"/>
                          <a:ea typeface="+mn-ea"/>
                          <a:cs typeface="+mn-cs"/>
                          <a:hlinkClick r:id="rId15"/>
                        </a:rPr>
                        <a:t>Financial markets</a:t>
                      </a:r>
                      <a:endParaRPr lang="en-US" sz="1800" dirty="0">
                        <a:solidFill>
                          <a:schemeClr val="bg1">
                            <a:lumMod val="85000"/>
                          </a:schemeClr>
                        </a:solidFill>
                        <a:latin typeface="+mn-lt"/>
                        <a:cs typeface="Calibri"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marL="0" indent="0">
                        <a:buFont typeface="Arial" pitchFamily="34" charset="0"/>
                        <a:buNone/>
                      </a:pPr>
                      <a:r>
                        <a:rPr lang="en-US" sz="1800" b="0" i="0" u="none" strike="noStrike" kern="1200" dirty="0" smtClean="0">
                          <a:solidFill>
                            <a:schemeClr val="tx1"/>
                          </a:solidFill>
                          <a:effectLst/>
                          <a:latin typeface="+mn-lt"/>
                          <a:ea typeface="+mn-ea"/>
                          <a:cs typeface="+mn-cs"/>
                          <a:hlinkClick r:id="rId16"/>
                        </a:rPr>
                        <a:t>Environment</a:t>
                      </a:r>
                      <a:endParaRPr lang="en-US" sz="1800" b="0" i="0" u="none" strike="noStrike" kern="1200" dirty="0" smtClean="0">
                        <a:solidFill>
                          <a:schemeClr val="tx1"/>
                        </a:solidFill>
                        <a:effectLst/>
                        <a:latin typeface="+mn-lt"/>
                        <a:ea typeface="+mn-ea"/>
                        <a:cs typeface="+mn-cs"/>
                      </a:endParaRPr>
                    </a:p>
                    <a:p>
                      <a:pPr marL="0" indent="0">
                        <a:buFont typeface="Arial" pitchFamily="34" charset="0"/>
                        <a:buNone/>
                      </a:pPr>
                      <a:r>
                        <a:rPr lang="en-US" sz="1800" b="0" i="0" u="none" strike="noStrike" kern="1200" dirty="0" smtClean="0">
                          <a:solidFill>
                            <a:schemeClr val="tx1"/>
                          </a:solidFill>
                          <a:effectLst/>
                          <a:latin typeface="+mn-lt"/>
                          <a:ea typeface="+mn-ea"/>
                          <a:cs typeface="+mn-cs"/>
                          <a:hlinkClick r:id="rId17"/>
                        </a:rPr>
                        <a:t>Perfect competition</a:t>
                      </a:r>
                      <a:endParaRPr lang="en-US" sz="1800" b="0" i="0" u="none" strike="noStrike" kern="1200" dirty="0" smtClean="0">
                        <a:solidFill>
                          <a:schemeClr val="tx1"/>
                        </a:solidFill>
                        <a:effectLst/>
                        <a:latin typeface="+mn-lt"/>
                        <a:ea typeface="+mn-ea"/>
                        <a:cs typeface="+mn-cs"/>
                      </a:endParaRPr>
                    </a:p>
                    <a:p>
                      <a:pPr marL="0" indent="0">
                        <a:buFont typeface="Arial" pitchFamily="34" charset="0"/>
                        <a:buNone/>
                      </a:pPr>
                      <a:r>
                        <a:rPr lang="en-US" sz="1800" b="0" i="0" u="none" strike="noStrike" kern="1200" dirty="0" smtClean="0">
                          <a:solidFill>
                            <a:schemeClr val="tx1"/>
                          </a:solidFill>
                          <a:effectLst/>
                          <a:latin typeface="+mn-lt"/>
                          <a:ea typeface="+mn-ea"/>
                          <a:cs typeface="+mn-cs"/>
                          <a:hlinkClick r:id="rId18"/>
                        </a:rPr>
                        <a:t>Game Theory</a:t>
                      </a:r>
                      <a:endParaRPr lang="en-US" sz="1800" b="0" i="0" u="none" strike="noStrike" kern="1200" dirty="0" smtClean="0">
                        <a:solidFill>
                          <a:schemeClr val="tx1"/>
                        </a:solidFill>
                        <a:effectLst/>
                        <a:latin typeface="+mn-lt"/>
                        <a:ea typeface="+mn-ea"/>
                        <a:cs typeface="+mn-cs"/>
                      </a:endParaRPr>
                    </a:p>
                    <a:p>
                      <a:pPr marL="0" indent="0">
                        <a:buFont typeface="Arial" pitchFamily="34" charset="0"/>
                        <a:buNone/>
                      </a:pPr>
                      <a:r>
                        <a:rPr lang="en-US" sz="1800" b="0" i="0" u="none" strike="noStrike" kern="1200" dirty="0" smtClean="0">
                          <a:solidFill>
                            <a:schemeClr val="tx1"/>
                          </a:solidFill>
                          <a:effectLst/>
                          <a:latin typeface="+mn-lt"/>
                          <a:ea typeface="+mn-ea"/>
                          <a:cs typeface="+mn-cs"/>
                          <a:hlinkClick r:id="rId19"/>
                        </a:rPr>
                        <a:t>Price discrimination</a:t>
                      </a:r>
                      <a:endParaRPr lang="en-US" sz="1800" b="0" i="0" u="none" strike="noStrike" kern="1200" dirty="0" smtClean="0">
                        <a:solidFill>
                          <a:schemeClr val="tx1"/>
                        </a:solidFill>
                        <a:effectLst/>
                        <a:latin typeface="+mn-lt"/>
                        <a:ea typeface="+mn-ea"/>
                        <a:cs typeface="+mn-cs"/>
                      </a:endParaRPr>
                    </a:p>
                    <a:p>
                      <a:pPr marL="0" indent="0">
                        <a:buFont typeface="Arial" pitchFamily="34" charset="0"/>
                        <a:buNone/>
                      </a:pPr>
                      <a:r>
                        <a:rPr lang="en-US" sz="1800" b="0" i="0" u="none" strike="noStrike" kern="1200" dirty="0" smtClean="0">
                          <a:solidFill>
                            <a:schemeClr val="tx1"/>
                          </a:solidFill>
                          <a:effectLst/>
                          <a:latin typeface="+mn-lt"/>
                          <a:ea typeface="+mn-ea"/>
                          <a:cs typeface="+mn-cs"/>
                          <a:hlinkClick r:id="rId20"/>
                        </a:rPr>
                        <a:t>Income distribution</a:t>
                      </a:r>
                      <a:endParaRPr lang="en-US" sz="1800" b="0" i="0" u="none" strike="noStrike" kern="1200" dirty="0" smtClean="0">
                        <a:solidFill>
                          <a:schemeClr val="tx1"/>
                        </a:solidFill>
                        <a:effectLst/>
                        <a:latin typeface="+mn-lt"/>
                        <a:ea typeface="+mn-ea"/>
                        <a:cs typeface="+mn-cs"/>
                      </a:endParaRPr>
                    </a:p>
                    <a:p>
                      <a:pPr marL="0" indent="0">
                        <a:buFont typeface="Arial" pitchFamily="34" charset="0"/>
                        <a:buNone/>
                      </a:pPr>
                      <a:r>
                        <a:rPr lang="en-US" sz="1800" b="0" i="0" u="none" strike="noStrike" kern="1200" dirty="0" smtClean="0">
                          <a:solidFill>
                            <a:schemeClr val="tx1"/>
                          </a:solidFill>
                          <a:effectLst/>
                          <a:latin typeface="+mn-lt"/>
                          <a:ea typeface="+mn-ea"/>
                          <a:cs typeface="+mn-cs"/>
                          <a:hlinkClick r:id="rId21"/>
                        </a:rPr>
                        <a:t>Recession</a:t>
                      </a:r>
                      <a:endParaRPr lang="en-US" sz="1800" dirty="0">
                        <a:solidFill>
                          <a:schemeClr val="bg1">
                            <a:lumMod val="85000"/>
                          </a:schemeClr>
                        </a:solidFill>
                        <a:latin typeface="+mn-lt"/>
                        <a:cs typeface="Calibri"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marL="0" indent="0">
                        <a:buFont typeface="Arial" pitchFamily="34" charset="0"/>
                        <a:buNone/>
                      </a:pPr>
                      <a:r>
                        <a:rPr lang="en-US" sz="1800" dirty="0" smtClean="0">
                          <a:latin typeface="+mn-lt"/>
                          <a:hlinkClick r:id="rId22"/>
                        </a:rPr>
                        <a:t>Supply</a:t>
                      </a:r>
                      <a:r>
                        <a:rPr lang="en-US" sz="1800" baseline="0" dirty="0" smtClean="0">
                          <a:latin typeface="+mn-lt"/>
                          <a:hlinkClick r:id="rId22"/>
                        </a:rPr>
                        <a:t> and D</a:t>
                      </a:r>
                      <a:r>
                        <a:rPr lang="en-US" sz="1800" dirty="0" smtClean="0">
                          <a:latin typeface="+mn-lt"/>
                          <a:hlinkClick r:id="rId22"/>
                        </a:rPr>
                        <a:t>emand</a:t>
                      </a:r>
                      <a:endParaRPr lang="en-US" sz="1800" dirty="0" smtClean="0">
                        <a:latin typeface="+mn-lt"/>
                      </a:endParaRPr>
                    </a:p>
                    <a:p>
                      <a:pPr marL="0" indent="0">
                        <a:buFont typeface="Arial" pitchFamily="34" charset="0"/>
                        <a:buNone/>
                      </a:pPr>
                      <a:r>
                        <a:rPr lang="en-US" sz="1800" dirty="0" smtClean="0">
                          <a:latin typeface="+mn-lt"/>
                          <a:hlinkClick r:id="rId23"/>
                        </a:rPr>
                        <a:t>Trade</a:t>
                      </a:r>
                      <a:endParaRPr lang="en-US" sz="1800" dirty="0" smtClean="0">
                        <a:latin typeface="+mn-lt"/>
                      </a:endParaRPr>
                    </a:p>
                    <a:p>
                      <a:pPr marL="0" indent="0">
                        <a:buFont typeface="Arial" pitchFamily="34" charset="0"/>
                        <a:buNone/>
                      </a:pPr>
                      <a:r>
                        <a:rPr lang="en-US" sz="1800" dirty="0" smtClean="0">
                          <a:latin typeface="+mn-lt"/>
                          <a:hlinkClick r:id="rId24"/>
                        </a:rPr>
                        <a:t>Markets</a:t>
                      </a:r>
                      <a:endParaRPr lang="en-US" sz="1800" dirty="0" smtClean="0">
                        <a:latin typeface="+mn-lt"/>
                      </a:endParaRPr>
                    </a:p>
                    <a:p>
                      <a:pPr marL="0" indent="0">
                        <a:buFont typeface="Arial" pitchFamily="34" charset="0"/>
                        <a:buNone/>
                      </a:pPr>
                      <a:r>
                        <a:rPr lang="en-US" sz="1800" dirty="0" smtClean="0">
                          <a:latin typeface="+mn-lt"/>
                          <a:hlinkClick r:id="rId11"/>
                        </a:rPr>
                        <a:t>Prices</a:t>
                      </a:r>
                      <a:endParaRPr lang="en-US" sz="1800" dirty="0" smtClean="0">
                        <a:latin typeface="+mn-lt"/>
                      </a:endParaRPr>
                    </a:p>
                    <a:p>
                      <a:pPr marL="0" indent="0">
                        <a:buFont typeface="Arial" pitchFamily="34" charset="0"/>
                        <a:buNone/>
                      </a:pPr>
                      <a:r>
                        <a:rPr lang="en-US" sz="1800" dirty="0" smtClean="0">
                          <a:latin typeface="+mn-lt"/>
                          <a:hlinkClick r:id="rId25"/>
                        </a:rPr>
                        <a:t>Consumer behavior</a:t>
                      </a:r>
                      <a:endParaRPr lang="en-US" sz="1800" dirty="0" smtClean="0">
                        <a:latin typeface="+mn-lt"/>
                      </a:endParaRPr>
                    </a:p>
                    <a:p>
                      <a:pPr marL="0" indent="0">
                        <a:buFont typeface="Arial" pitchFamily="34" charset="0"/>
                        <a:buNone/>
                      </a:pPr>
                      <a:r>
                        <a:rPr lang="en-US" sz="1800" dirty="0" smtClean="0">
                          <a:latin typeface="+mn-lt"/>
                          <a:hlinkClick r:id="rId26"/>
                        </a:rPr>
                        <a:t>Firm behavior</a:t>
                      </a:r>
                      <a:endParaRPr lang="en-US" sz="1800" dirty="0" smtClean="0">
                        <a:latin typeface="+mn-lt"/>
                      </a:endParaRPr>
                    </a:p>
                    <a:p>
                      <a:pPr marL="0" indent="0">
                        <a:buFont typeface="Arial" pitchFamily="34" charset="0"/>
                        <a:buNone/>
                      </a:pPr>
                      <a:r>
                        <a:rPr lang="en-US" sz="1800" b="0" i="0" u="none" strike="noStrike" kern="1200" dirty="0" smtClean="0">
                          <a:solidFill>
                            <a:schemeClr val="tx1"/>
                          </a:solidFill>
                          <a:effectLst/>
                          <a:latin typeface="+mn-lt"/>
                          <a:ea typeface="+mn-ea"/>
                          <a:cs typeface="+mn-cs"/>
                          <a:hlinkClick r:id="rId23"/>
                        </a:rPr>
                        <a:t>Free Trade</a:t>
                      </a:r>
                      <a:endParaRPr lang="en-US" sz="1800" dirty="0" smtClean="0">
                        <a:latin typeface="+mn-lt"/>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tcPr>
                </a:tc>
              </a:tr>
            </a:tbl>
          </a:graphicData>
        </a:graphic>
      </p:graphicFrame>
      <p:sp>
        <p:nvSpPr>
          <p:cNvPr id="6" name="TextBox 5"/>
          <p:cNvSpPr txBox="1"/>
          <p:nvPr/>
        </p:nvSpPr>
        <p:spPr>
          <a:xfrm>
            <a:off x="5041900" y="190500"/>
            <a:ext cx="2882900" cy="307777"/>
          </a:xfrm>
          <a:prstGeom prst="rect">
            <a:avLst/>
          </a:prstGeom>
          <a:noFill/>
        </p:spPr>
        <p:txBody>
          <a:bodyPr vert="horz" wrap="square" rtlCol="0">
            <a:spAutoFit/>
          </a:bodyPr>
          <a:lstStyle/>
          <a:p>
            <a:pPr algn="ctr"/>
            <a:r>
              <a:rPr lang="en-US" sz="1400" i="1" dirty="0" smtClean="0">
                <a:latin typeface="Lucida Sans - 24"/>
              </a:rPr>
              <a:t>W</a:t>
            </a:r>
            <a:r>
              <a:rPr lang="en-US" sz="1400" i="1" dirty="0" smtClean="0">
                <a:latin typeface="Lucida Sans - 18"/>
              </a:rPr>
              <a:t>hat is Economics?</a:t>
            </a:r>
            <a:endParaRPr lang="en-US" sz="1400" i="1" dirty="0">
              <a:latin typeface="Lucida Sans - 1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400" y="723902"/>
            <a:ext cx="8585200" cy="5262979"/>
          </a:xfrm>
          <a:prstGeom prst="rect">
            <a:avLst/>
          </a:prstGeom>
          <a:noFill/>
        </p:spPr>
        <p:txBody>
          <a:bodyPr vert="horz" wrap="square" rtlCol="0">
            <a:spAutoFit/>
          </a:bodyPr>
          <a:lstStyle/>
          <a:p>
            <a:r>
              <a:rPr lang="en-US" sz="2400" dirty="0" smtClean="0">
                <a:solidFill>
                  <a:srgbClr val="FF3300"/>
                </a:solidFill>
                <a:latin typeface="+mj-lt"/>
              </a:rPr>
              <a:t>Economics is divided into two main fields of study</a:t>
            </a:r>
          </a:p>
          <a:p>
            <a:r>
              <a:rPr lang="en-US" sz="1600" b="1" dirty="0" smtClean="0">
                <a:solidFill>
                  <a:srgbClr val="0000CC"/>
                </a:solidFill>
                <a:latin typeface="Calibri" pitchFamily="34" charset="0"/>
                <a:cs typeface="Calibri" pitchFamily="34" charset="0"/>
              </a:rPr>
              <a:t>Microeconomics: </a:t>
            </a:r>
            <a:r>
              <a:rPr lang="en-US" sz="1600" dirty="0">
                <a:solidFill>
                  <a:srgbClr val="000000"/>
                </a:solidFill>
                <a:latin typeface="Calibri" pitchFamily="34" charset="0"/>
                <a:cs typeface="Calibri" pitchFamily="34" charset="0"/>
              </a:rPr>
              <a:t>Studies the behaviors of INDIVIDUALS within an economy: Consumers and producers in particular </a:t>
            </a:r>
            <a:r>
              <a:rPr lang="en-US" sz="1600" dirty="0" smtClean="0">
                <a:solidFill>
                  <a:srgbClr val="000000"/>
                </a:solidFill>
                <a:latin typeface="Calibri" pitchFamily="34" charset="0"/>
                <a:cs typeface="Calibri" pitchFamily="34" charset="0"/>
              </a:rPr>
              <a:t>markets. Examples of microeconomic topics:</a:t>
            </a:r>
            <a:endParaRPr lang="en-US" sz="1600" b="1" dirty="0" smtClean="0">
              <a:solidFill>
                <a:srgbClr val="000000"/>
              </a:solidFill>
              <a:latin typeface="Calibri" pitchFamily="34" charset="0"/>
              <a:cs typeface="Calibri" pitchFamily="34" charset="0"/>
            </a:endParaRPr>
          </a:p>
          <a:p>
            <a:pPr marL="285750" indent="-285750">
              <a:buFont typeface="Arial" pitchFamily="34" charset="0"/>
              <a:buChar char="•"/>
            </a:pPr>
            <a:r>
              <a:rPr lang="en-US" sz="1600" dirty="0" smtClean="0">
                <a:solidFill>
                  <a:schemeClr val="tx1">
                    <a:lumMod val="75000"/>
                    <a:lumOff val="25000"/>
                  </a:schemeClr>
                </a:solidFill>
                <a:latin typeface="Calibri" pitchFamily="34" charset="0"/>
                <a:cs typeface="Calibri" pitchFamily="34" charset="0"/>
              </a:rPr>
              <a:t>The </a:t>
            </a:r>
            <a:r>
              <a:rPr lang="en-US" sz="1600" dirty="0">
                <a:solidFill>
                  <a:schemeClr val="tx1">
                    <a:lumMod val="75000"/>
                    <a:lumOff val="25000"/>
                  </a:schemeClr>
                </a:solidFill>
                <a:latin typeface="Calibri" pitchFamily="34" charset="0"/>
                <a:cs typeface="Calibri" pitchFamily="34" charset="0"/>
              </a:rPr>
              <a:t>Automobile market in Switzerland</a:t>
            </a:r>
            <a:r>
              <a:rPr lang="en-US" sz="1600" dirty="0" smtClean="0">
                <a:solidFill>
                  <a:schemeClr val="tx1">
                    <a:lumMod val="75000"/>
                    <a:lumOff val="25000"/>
                  </a:schemeClr>
                </a:solidFill>
                <a:latin typeface="Calibri" pitchFamily="34" charset="0"/>
                <a:cs typeface="Calibri" pitchFamily="34" charset="0"/>
              </a:rPr>
              <a:t>,</a:t>
            </a:r>
          </a:p>
          <a:p>
            <a:pPr marL="285750" indent="-285750">
              <a:buFont typeface="Arial" pitchFamily="34" charset="0"/>
              <a:buChar char="•"/>
            </a:pPr>
            <a:r>
              <a:rPr lang="en-US" sz="1600" dirty="0" smtClean="0">
                <a:solidFill>
                  <a:schemeClr val="tx1">
                    <a:lumMod val="75000"/>
                    <a:lumOff val="25000"/>
                  </a:schemeClr>
                </a:solidFill>
                <a:latin typeface="Calibri" pitchFamily="34" charset="0"/>
                <a:cs typeface="Calibri" pitchFamily="34" charset="0"/>
              </a:rPr>
              <a:t>the </a:t>
            </a:r>
            <a:r>
              <a:rPr lang="en-US" sz="1600" dirty="0">
                <a:solidFill>
                  <a:schemeClr val="tx1">
                    <a:lumMod val="75000"/>
                    <a:lumOff val="25000"/>
                  </a:schemeClr>
                </a:solidFill>
                <a:latin typeface="Calibri" pitchFamily="34" charset="0"/>
                <a:cs typeface="Calibri" pitchFamily="34" charset="0"/>
              </a:rPr>
              <a:t>market for movie tickets in Zurich, </a:t>
            </a:r>
            <a:endParaRPr lang="en-US" sz="1600" dirty="0" smtClean="0">
              <a:solidFill>
                <a:schemeClr val="tx1">
                  <a:lumMod val="75000"/>
                  <a:lumOff val="25000"/>
                </a:schemeClr>
              </a:solidFill>
              <a:latin typeface="Calibri" pitchFamily="34" charset="0"/>
              <a:cs typeface="Calibri" pitchFamily="34" charset="0"/>
            </a:endParaRPr>
          </a:p>
          <a:p>
            <a:pPr marL="285750" indent="-285750">
              <a:buFont typeface="Arial" pitchFamily="34" charset="0"/>
              <a:buChar char="•"/>
            </a:pPr>
            <a:r>
              <a:rPr lang="en-US" sz="1600" dirty="0" smtClean="0">
                <a:solidFill>
                  <a:schemeClr val="tx1">
                    <a:lumMod val="75000"/>
                    <a:lumOff val="25000"/>
                  </a:schemeClr>
                </a:solidFill>
                <a:latin typeface="Calibri" pitchFamily="34" charset="0"/>
                <a:cs typeface="Calibri" pitchFamily="34" charset="0"/>
              </a:rPr>
              <a:t>the </a:t>
            </a:r>
            <a:r>
              <a:rPr lang="en-US" sz="1600" dirty="0">
                <a:solidFill>
                  <a:schemeClr val="tx1">
                    <a:lumMod val="75000"/>
                    <a:lumOff val="25000"/>
                  </a:schemeClr>
                </a:solidFill>
                <a:latin typeface="Calibri" pitchFamily="34" charset="0"/>
                <a:cs typeface="Calibri" pitchFamily="34" charset="0"/>
              </a:rPr>
              <a:t>market for airline tickets between the US and Europe, </a:t>
            </a:r>
            <a:endParaRPr lang="en-US" sz="1600" dirty="0" smtClean="0">
              <a:solidFill>
                <a:schemeClr val="tx1">
                  <a:lumMod val="75000"/>
                  <a:lumOff val="25000"/>
                </a:schemeClr>
              </a:solidFill>
              <a:latin typeface="Calibri" pitchFamily="34" charset="0"/>
              <a:cs typeface="Calibri" pitchFamily="34" charset="0"/>
            </a:endParaRPr>
          </a:p>
          <a:p>
            <a:pPr marL="285750" indent="-285750">
              <a:buFont typeface="Arial" pitchFamily="34" charset="0"/>
              <a:buChar char="•"/>
            </a:pPr>
            <a:r>
              <a:rPr lang="en-US" sz="1600" dirty="0" smtClean="0">
                <a:solidFill>
                  <a:schemeClr val="tx1">
                    <a:lumMod val="75000"/>
                    <a:lumOff val="25000"/>
                  </a:schemeClr>
                </a:solidFill>
                <a:latin typeface="Calibri" pitchFamily="34" charset="0"/>
                <a:cs typeface="Calibri" pitchFamily="34" charset="0"/>
              </a:rPr>
              <a:t>the </a:t>
            </a:r>
            <a:r>
              <a:rPr lang="en-US" sz="1600" dirty="0">
                <a:solidFill>
                  <a:schemeClr val="tx1">
                    <a:lumMod val="75000"/>
                    <a:lumOff val="25000"/>
                  </a:schemeClr>
                </a:solidFill>
                <a:latin typeface="Calibri" pitchFamily="34" charset="0"/>
                <a:cs typeface="Calibri" pitchFamily="34" charset="0"/>
              </a:rPr>
              <a:t>market for vacations to Spain, </a:t>
            </a:r>
            <a:endParaRPr lang="en-US" sz="1600" dirty="0" smtClean="0">
              <a:solidFill>
                <a:schemeClr val="tx1">
                  <a:lumMod val="75000"/>
                  <a:lumOff val="25000"/>
                </a:schemeClr>
              </a:solidFill>
              <a:latin typeface="Calibri" pitchFamily="34" charset="0"/>
              <a:cs typeface="Calibri" pitchFamily="34" charset="0"/>
            </a:endParaRPr>
          </a:p>
          <a:p>
            <a:pPr marL="285750" indent="-285750">
              <a:buFont typeface="Arial" pitchFamily="34" charset="0"/>
              <a:buChar char="•"/>
            </a:pPr>
            <a:r>
              <a:rPr lang="en-US" sz="1600" dirty="0" smtClean="0">
                <a:solidFill>
                  <a:schemeClr val="tx1">
                    <a:lumMod val="75000"/>
                    <a:lumOff val="25000"/>
                  </a:schemeClr>
                </a:solidFill>
                <a:latin typeface="Calibri" pitchFamily="34" charset="0"/>
                <a:cs typeface="Calibri" pitchFamily="34" charset="0"/>
              </a:rPr>
              <a:t>the </a:t>
            </a:r>
            <a:r>
              <a:rPr lang="en-US" sz="1600" dirty="0">
                <a:solidFill>
                  <a:schemeClr val="tx1">
                    <a:lumMod val="75000"/>
                    <a:lumOff val="25000"/>
                  </a:schemeClr>
                </a:solidFill>
                <a:latin typeface="Calibri" pitchFamily="34" charset="0"/>
                <a:cs typeface="Calibri" pitchFamily="34" charset="0"/>
              </a:rPr>
              <a:t>market for international school teachers</a:t>
            </a:r>
            <a:r>
              <a:rPr lang="en-US" sz="1600" dirty="0" smtClean="0">
                <a:solidFill>
                  <a:schemeClr val="tx1">
                    <a:lumMod val="75000"/>
                    <a:lumOff val="25000"/>
                  </a:schemeClr>
                </a:solidFill>
                <a:latin typeface="Calibri" pitchFamily="34" charset="0"/>
                <a:cs typeface="Calibri" pitchFamily="34" charset="0"/>
              </a:rPr>
              <a:t>.</a:t>
            </a:r>
            <a:endParaRPr lang="en-US" sz="1600" dirty="0">
              <a:solidFill>
                <a:schemeClr val="tx1">
                  <a:lumMod val="75000"/>
                  <a:lumOff val="25000"/>
                </a:schemeClr>
              </a:solidFill>
              <a:latin typeface="Calibri" pitchFamily="34" charset="0"/>
              <a:cs typeface="Calibri" pitchFamily="34" charset="0"/>
            </a:endParaRPr>
          </a:p>
          <a:p>
            <a:pPr marL="285750" indent="-285750">
              <a:buFont typeface="Arial" pitchFamily="34" charset="0"/>
              <a:buChar char="•"/>
            </a:pPr>
            <a:endParaRPr lang="en-US" sz="1600" dirty="0" smtClean="0">
              <a:solidFill>
                <a:schemeClr val="tx1">
                  <a:lumMod val="75000"/>
                  <a:lumOff val="25000"/>
                </a:schemeClr>
              </a:solidFill>
              <a:latin typeface="Calibri" pitchFamily="34" charset="0"/>
              <a:cs typeface="Calibri" pitchFamily="34" charset="0"/>
            </a:endParaRPr>
          </a:p>
          <a:p>
            <a:r>
              <a:rPr lang="en-US" sz="1600" b="1" dirty="0" smtClean="0">
                <a:solidFill>
                  <a:srgbClr val="0000CC"/>
                </a:solidFill>
                <a:latin typeface="Calibri" pitchFamily="34" charset="0"/>
                <a:cs typeface="Calibri" pitchFamily="34" charset="0"/>
              </a:rPr>
              <a:t>Macroeconomics: </a:t>
            </a:r>
            <a:r>
              <a:rPr lang="en-US" sz="1600" dirty="0">
                <a:solidFill>
                  <a:srgbClr val="000000"/>
                </a:solidFill>
                <a:latin typeface="Calibri" pitchFamily="34" charset="0"/>
                <a:cs typeface="Calibri" pitchFamily="34" charset="0"/>
              </a:rPr>
              <a:t>Studies the total effect on a nation's people of all the economic activity within that nation. The four main concerns of macroeconomics are: </a:t>
            </a:r>
            <a:endParaRPr lang="en-US" sz="1600" dirty="0" smtClean="0">
              <a:solidFill>
                <a:srgbClr val="000000"/>
              </a:solidFill>
              <a:latin typeface="Calibri" pitchFamily="34" charset="0"/>
              <a:cs typeface="Calibri" pitchFamily="34" charset="0"/>
            </a:endParaRPr>
          </a:p>
          <a:p>
            <a:pPr marL="342900" indent="-342900">
              <a:buFont typeface="+mj-lt"/>
              <a:buAutoNum type="arabicPeriod"/>
            </a:pPr>
            <a:r>
              <a:rPr lang="en-US" sz="1600" dirty="0" smtClean="0">
                <a:solidFill>
                  <a:srgbClr val="000000"/>
                </a:solidFill>
                <a:latin typeface="Calibri" pitchFamily="34" charset="0"/>
                <a:cs typeface="Calibri" pitchFamily="34" charset="0"/>
              </a:rPr>
              <a:t>total </a:t>
            </a:r>
            <a:r>
              <a:rPr lang="en-US" sz="1600" dirty="0">
                <a:solidFill>
                  <a:srgbClr val="000000"/>
                </a:solidFill>
                <a:latin typeface="Calibri" pitchFamily="34" charset="0"/>
                <a:cs typeface="Calibri" pitchFamily="34" charset="0"/>
              </a:rPr>
              <a:t>output of a nation, </a:t>
            </a:r>
            <a:endParaRPr lang="en-US" sz="1600" dirty="0" smtClean="0">
              <a:solidFill>
                <a:srgbClr val="000000"/>
              </a:solidFill>
              <a:latin typeface="Calibri" pitchFamily="34" charset="0"/>
              <a:cs typeface="Calibri" pitchFamily="34" charset="0"/>
            </a:endParaRPr>
          </a:p>
          <a:p>
            <a:pPr marL="342900" indent="-342900">
              <a:buFont typeface="+mj-lt"/>
              <a:buAutoNum type="arabicPeriod"/>
            </a:pPr>
            <a:r>
              <a:rPr lang="en-US" sz="1600" dirty="0" smtClean="0">
                <a:solidFill>
                  <a:srgbClr val="000000"/>
                </a:solidFill>
                <a:latin typeface="Calibri" pitchFamily="34" charset="0"/>
                <a:cs typeface="Calibri" pitchFamily="34" charset="0"/>
              </a:rPr>
              <a:t>the </a:t>
            </a:r>
            <a:r>
              <a:rPr lang="en-US" sz="1600" dirty="0">
                <a:solidFill>
                  <a:srgbClr val="000000"/>
                </a:solidFill>
                <a:latin typeface="Calibri" pitchFamily="34" charset="0"/>
                <a:cs typeface="Calibri" pitchFamily="34" charset="0"/>
              </a:rPr>
              <a:t>average price level of a </a:t>
            </a:r>
            <a:r>
              <a:rPr lang="en-US" sz="1600" dirty="0" smtClean="0">
                <a:solidFill>
                  <a:srgbClr val="000000"/>
                </a:solidFill>
                <a:latin typeface="Calibri" pitchFamily="34" charset="0"/>
                <a:cs typeface="Calibri" pitchFamily="34" charset="0"/>
              </a:rPr>
              <a:t>nation,</a:t>
            </a:r>
          </a:p>
          <a:p>
            <a:pPr marL="342900" indent="-342900">
              <a:buFont typeface="+mj-lt"/>
              <a:buAutoNum type="arabicPeriod"/>
            </a:pPr>
            <a:r>
              <a:rPr lang="en-US" sz="1600" dirty="0" smtClean="0">
                <a:solidFill>
                  <a:srgbClr val="000000"/>
                </a:solidFill>
                <a:latin typeface="Calibri" pitchFamily="34" charset="0"/>
                <a:cs typeface="Calibri" pitchFamily="34" charset="0"/>
              </a:rPr>
              <a:t>the </a:t>
            </a:r>
            <a:r>
              <a:rPr lang="en-US" sz="1600" dirty="0">
                <a:solidFill>
                  <a:srgbClr val="000000"/>
                </a:solidFill>
                <a:latin typeface="Calibri" pitchFamily="34" charset="0"/>
                <a:cs typeface="Calibri" pitchFamily="34" charset="0"/>
              </a:rPr>
              <a:t>level of employment (or unemployment) in the nation and </a:t>
            </a:r>
            <a:endParaRPr lang="en-US" sz="1600" dirty="0" smtClean="0">
              <a:solidFill>
                <a:srgbClr val="000000"/>
              </a:solidFill>
              <a:latin typeface="Calibri" pitchFamily="34" charset="0"/>
              <a:cs typeface="Calibri" pitchFamily="34" charset="0"/>
            </a:endParaRPr>
          </a:p>
          <a:p>
            <a:pPr marL="342900" indent="-342900">
              <a:buFont typeface="+mj-lt"/>
              <a:buAutoNum type="arabicPeriod"/>
            </a:pPr>
            <a:r>
              <a:rPr lang="en-US" sz="1600" dirty="0" smtClean="0">
                <a:solidFill>
                  <a:srgbClr val="000000"/>
                </a:solidFill>
                <a:latin typeface="Calibri" pitchFamily="34" charset="0"/>
                <a:cs typeface="Calibri" pitchFamily="34" charset="0"/>
              </a:rPr>
              <a:t>distribution </a:t>
            </a:r>
            <a:r>
              <a:rPr lang="en-US" sz="1600" dirty="0">
                <a:solidFill>
                  <a:srgbClr val="000000"/>
                </a:solidFill>
                <a:latin typeface="Calibri" pitchFamily="34" charset="0"/>
                <a:cs typeface="Calibri" pitchFamily="34" charset="0"/>
              </a:rPr>
              <a:t>of income in the </a:t>
            </a:r>
            <a:r>
              <a:rPr lang="en-US" sz="1600" dirty="0" smtClean="0">
                <a:solidFill>
                  <a:srgbClr val="000000"/>
                </a:solidFill>
                <a:latin typeface="Calibri" pitchFamily="34" charset="0"/>
                <a:cs typeface="Calibri" pitchFamily="34" charset="0"/>
              </a:rPr>
              <a:t>nation</a:t>
            </a:r>
            <a:r>
              <a:rPr lang="en-US" sz="1600" b="1" dirty="0" smtClean="0">
                <a:solidFill>
                  <a:srgbClr val="000000"/>
                </a:solidFill>
                <a:latin typeface="Calibri" pitchFamily="34" charset="0"/>
                <a:cs typeface="Calibri" pitchFamily="34" charset="0"/>
              </a:rPr>
              <a:t> </a:t>
            </a:r>
            <a:endParaRPr lang="en-US" sz="1600" b="1" dirty="0" smtClean="0">
              <a:latin typeface="Calibri" pitchFamily="34" charset="0"/>
              <a:cs typeface="Calibri" pitchFamily="34" charset="0"/>
            </a:endParaRPr>
          </a:p>
          <a:p>
            <a:r>
              <a:rPr lang="en-US" sz="1600" b="1" dirty="0" smtClean="0">
                <a:latin typeface="Calibri" pitchFamily="34" charset="0"/>
                <a:cs typeface="Calibri" pitchFamily="34" charset="0"/>
              </a:rPr>
              <a:t>Examples of macroeconomic topics: </a:t>
            </a:r>
          </a:p>
          <a:p>
            <a:pPr marL="285750" indent="-285750">
              <a:buFont typeface="Arial" pitchFamily="34" charset="0"/>
              <a:buChar char="•"/>
            </a:pPr>
            <a:r>
              <a:rPr lang="en-US" sz="1600" dirty="0" smtClean="0">
                <a:solidFill>
                  <a:schemeClr val="tx1">
                    <a:lumMod val="85000"/>
                    <a:lumOff val="15000"/>
                  </a:schemeClr>
                </a:solidFill>
                <a:latin typeface="Calibri" pitchFamily="34" charset="0"/>
                <a:cs typeface="Calibri" pitchFamily="34" charset="0"/>
              </a:rPr>
              <a:t>Unemployment </a:t>
            </a:r>
            <a:r>
              <a:rPr lang="en-US" sz="1600" dirty="0">
                <a:solidFill>
                  <a:schemeClr val="tx1">
                    <a:lumMod val="85000"/>
                    <a:lumOff val="15000"/>
                  </a:schemeClr>
                </a:solidFill>
                <a:latin typeface="Calibri" pitchFamily="34" charset="0"/>
                <a:cs typeface="Calibri" pitchFamily="34" charset="0"/>
              </a:rPr>
              <a:t>in Canada, inflation in Zimbabwe, economic growth in China, the gap between the rich and the poor in America</a:t>
            </a:r>
          </a:p>
          <a:p>
            <a:endParaRPr lang="en-US" sz="1600" dirty="0">
              <a:solidFill>
                <a:schemeClr val="tx1">
                  <a:lumMod val="75000"/>
                  <a:lumOff val="25000"/>
                </a:schemeClr>
              </a:solidFill>
              <a:latin typeface="Calibri" pitchFamily="34" charset="0"/>
              <a:cs typeface="Calibri" pitchFamily="34" charset="0"/>
            </a:endParaRPr>
          </a:p>
          <a:p>
            <a:endParaRPr lang="en-US" sz="2400" dirty="0">
              <a:solidFill>
                <a:srgbClr val="FF3300"/>
              </a:solidFill>
              <a:latin typeface="+mj-lt"/>
            </a:endParaRPr>
          </a:p>
        </p:txBody>
      </p:sp>
      <p:sp>
        <p:nvSpPr>
          <p:cNvPr id="5" name="TextBox 4"/>
          <p:cNvSpPr txBox="1"/>
          <p:nvPr/>
        </p:nvSpPr>
        <p:spPr>
          <a:xfrm>
            <a:off x="5041900" y="190500"/>
            <a:ext cx="2882900" cy="307777"/>
          </a:xfrm>
          <a:prstGeom prst="rect">
            <a:avLst/>
          </a:prstGeom>
          <a:noFill/>
        </p:spPr>
        <p:txBody>
          <a:bodyPr vert="horz" wrap="square" rtlCol="0">
            <a:spAutoFit/>
          </a:bodyPr>
          <a:lstStyle/>
          <a:p>
            <a:pPr algn="ctr"/>
            <a:r>
              <a:rPr lang="en-US" sz="1400" i="1" dirty="0" smtClean="0">
                <a:latin typeface="Lucida Sans - 24"/>
              </a:rPr>
              <a:t>W</a:t>
            </a:r>
            <a:r>
              <a:rPr lang="en-US" sz="1400" i="1" dirty="0" smtClean="0">
                <a:latin typeface="Lucida Sans - 18"/>
              </a:rPr>
              <a:t>hat is Economics?</a:t>
            </a:r>
            <a:endParaRPr lang="en-US" sz="1400" i="1" dirty="0">
              <a:latin typeface="Lucida Sans - 1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1550861"/>
              </p:ext>
            </p:extLst>
          </p:nvPr>
        </p:nvGraphicFramePr>
        <p:xfrm>
          <a:off x="0" y="1816100"/>
          <a:ext cx="9144000" cy="3708400"/>
        </p:xfrm>
        <a:graphic>
          <a:graphicData uri="http://schemas.openxmlformats.org/drawingml/2006/table">
            <a:tbl>
              <a:tblPr firstRow="1" bandRow="1">
                <a:tableStyleId>{BC89EF96-8CEA-46FF-86C4-4CE0E7609802}</a:tableStyleId>
              </a:tblPr>
              <a:tblGrid>
                <a:gridCol w="4572000"/>
                <a:gridCol w="4572000"/>
              </a:tblGrid>
              <a:tr h="381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0000CC"/>
                          </a:solidFill>
                          <a:effectLst/>
                          <a:latin typeface="Gill Sans"/>
                        </a:rPr>
                        <a:t>Microeconomics</a:t>
                      </a:r>
                      <a:r>
                        <a:rPr lang="en-US" sz="2000" b="1" baseline="0" dirty="0" smtClean="0">
                          <a:solidFill>
                            <a:srgbClr val="0000CC"/>
                          </a:solidFill>
                          <a:effectLst/>
                          <a:latin typeface="Gill Sans"/>
                        </a:rPr>
                        <a:t> examines</a:t>
                      </a:r>
                      <a:endParaRPr lang="en-US" sz="2000" b="1" dirty="0">
                        <a:effectLst/>
                        <a:latin typeface="Gill Sans"/>
                      </a:endParaRPr>
                    </a:p>
                  </a:txBody>
                  <a:tcPr marT="38100" marB="38100">
                    <a:lnL w="12700" cmpd="sng">
                      <a:noFill/>
                    </a:lnL>
                    <a:lnR w="12700" cmpd="sng">
                      <a:noFill/>
                    </a:lnR>
                    <a:lnT w="12700" cmpd="sng">
                      <a:noFill/>
                    </a:lnT>
                    <a:lnB w="25400" cmpd="sng">
                      <a:noFill/>
                    </a:lnB>
                    <a:lnTlToBr w="12700" cmpd="sng">
                      <a:noFill/>
                      <a:prstDash val="solid"/>
                    </a:lnTlToBr>
                    <a:lnBlToTr w="12700" cmpd="sng">
                      <a:noFill/>
                      <a:prstDash val="solid"/>
                    </a:lnBlToTr>
                  </a:tcPr>
                </a:tc>
                <a:tc>
                  <a:txBody>
                    <a:bodyPr/>
                    <a:lstStyle/>
                    <a:p>
                      <a:pPr algn="ctr"/>
                      <a:r>
                        <a:rPr lang="en-US" sz="2000" b="1" dirty="0" smtClean="0">
                          <a:solidFill>
                            <a:srgbClr val="0000CC"/>
                          </a:solidFill>
                          <a:effectLst/>
                          <a:latin typeface="Gill Sans"/>
                        </a:rPr>
                        <a:t>Macroeconomics examines</a:t>
                      </a:r>
                      <a:endParaRPr lang="en-US" sz="2000" b="1" dirty="0">
                        <a:effectLst/>
                        <a:latin typeface="Gill Sans"/>
                      </a:endParaRPr>
                    </a:p>
                  </a:txBody>
                  <a:tcPr marT="38100" marB="38100">
                    <a:lnL w="12700" cmpd="sng">
                      <a:noFill/>
                    </a:lnL>
                    <a:lnR w="12700" cmpd="sng">
                      <a:noFill/>
                    </a:lnR>
                    <a:lnT w="12700" cmpd="sng">
                      <a:noFill/>
                    </a:lnT>
                    <a:lnB w="25400" cmpd="sng">
                      <a:noFill/>
                    </a:lnB>
                    <a:lnTlToBr w="12700" cmpd="sng">
                      <a:noFill/>
                      <a:prstDash val="solid"/>
                    </a:lnTlToBr>
                    <a:lnBlToTr w="12700" cmpd="sng">
                      <a:noFill/>
                      <a:prstDash val="solid"/>
                    </a:lnBlToTr>
                  </a:tcPr>
                </a:tc>
              </a:tr>
              <a:tr h="3327400">
                <a:tc>
                  <a:txBody>
                    <a:bodyPr/>
                    <a:lstStyle/>
                    <a:p>
                      <a:pPr marL="285750" indent="-285750">
                        <a:buFont typeface="Arial" pitchFamily="34" charset="0"/>
                        <a:buChar char="•"/>
                      </a:pPr>
                      <a:r>
                        <a:rPr lang="en-US" sz="1600" dirty="0" smtClean="0">
                          <a:latin typeface="Calibri" pitchFamily="34" charset="0"/>
                          <a:cs typeface="Calibri" pitchFamily="34" charset="0"/>
                        </a:rPr>
                        <a:t>Individual markets</a:t>
                      </a:r>
                    </a:p>
                    <a:p>
                      <a:pPr marL="285750" indent="-285750">
                        <a:buFont typeface="Arial" pitchFamily="34" charset="0"/>
                        <a:buChar char="•"/>
                      </a:pPr>
                      <a:r>
                        <a:rPr lang="en-US" sz="1600" dirty="0" smtClean="0">
                          <a:latin typeface="Calibri" pitchFamily="34" charset="0"/>
                          <a:cs typeface="Calibri" pitchFamily="34" charset="0"/>
                        </a:rPr>
                        <a:t>the behavior of firms (companies) and consumers</a:t>
                      </a:r>
                    </a:p>
                    <a:p>
                      <a:pPr marL="285750" indent="-285750">
                        <a:buFont typeface="Arial" pitchFamily="34" charset="0"/>
                        <a:buChar char="•"/>
                      </a:pPr>
                      <a:r>
                        <a:rPr lang="en-US" sz="1600" dirty="0" smtClean="0">
                          <a:latin typeface="Calibri" pitchFamily="34" charset="0"/>
                          <a:cs typeface="Calibri" pitchFamily="34" charset="0"/>
                        </a:rPr>
                        <a:t>the allocation of land, labor and capital resources</a:t>
                      </a:r>
                    </a:p>
                    <a:p>
                      <a:pPr marL="285750" indent="-285750">
                        <a:buFont typeface="Arial" pitchFamily="34" charset="0"/>
                        <a:buChar char="•"/>
                      </a:pPr>
                      <a:r>
                        <a:rPr lang="en-US" sz="1600" dirty="0" smtClean="0">
                          <a:latin typeface="Calibri" pitchFamily="34" charset="0"/>
                          <a:cs typeface="Calibri" pitchFamily="34" charset="0"/>
                        </a:rPr>
                        <a:t>Supply and demand</a:t>
                      </a:r>
                    </a:p>
                    <a:p>
                      <a:pPr marL="285750" indent="-285750">
                        <a:buFont typeface="Arial" pitchFamily="34" charset="0"/>
                        <a:buChar char="•"/>
                      </a:pPr>
                      <a:r>
                        <a:rPr lang="en-US" sz="1600" dirty="0" smtClean="0">
                          <a:latin typeface="Calibri" pitchFamily="34" charset="0"/>
                          <a:cs typeface="Calibri" pitchFamily="34" charset="0"/>
                        </a:rPr>
                        <a:t>The efficiency of markets</a:t>
                      </a:r>
                    </a:p>
                    <a:p>
                      <a:pPr marL="285750" indent="-285750">
                        <a:buFont typeface="Arial" pitchFamily="34" charset="0"/>
                        <a:buChar char="•"/>
                      </a:pPr>
                      <a:r>
                        <a:rPr lang="en-US" sz="1600" dirty="0" smtClean="0">
                          <a:latin typeface="Calibri" pitchFamily="34" charset="0"/>
                          <a:cs typeface="Calibri" pitchFamily="34" charset="0"/>
                        </a:rPr>
                        <a:t>Product markets</a:t>
                      </a:r>
                    </a:p>
                    <a:p>
                      <a:pPr marL="285750" indent="-285750">
                        <a:buFont typeface="Arial" pitchFamily="34" charset="0"/>
                        <a:buChar char="•"/>
                      </a:pPr>
                      <a:r>
                        <a:rPr lang="en-US" sz="1600" dirty="0" smtClean="0">
                          <a:latin typeface="Calibri" pitchFamily="34" charset="0"/>
                          <a:cs typeface="Calibri" pitchFamily="34" charset="0"/>
                        </a:rPr>
                        <a:t>Supply and Demand</a:t>
                      </a:r>
                    </a:p>
                    <a:p>
                      <a:pPr marL="285750" indent="-285750">
                        <a:buFont typeface="Arial" pitchFamily="34" charset="0"/>
                        <a:buChar char="•"/>
                      </a:pPr>
                      <a:r>
                        <a:rPr lang="en-US" sz="1600" dirty="0" smtClean="0">
                          <a:latin typeface="Calibri" pitchFamily="34" charset="0"/>
                          <a:cs typeface="Calibri" pitchFamily="34" charset="0"/>
                        </a:rPr>
                        <a:t>Profit maximization</a:t>
                      </a:r>
                    </a:p>
                    <a:p>
                      <a:pPr marL="285750" indent="-285750">
                        <a:buFont typeface="Arial" pitchFamily="34" charset="0"/>
                        <a:buChar char="•"/>
                      </a:pPr>
                      <a:r>
                        <a:rPr lang="en-US" sz="1600" dirty="0" smtClean="0">
                          <a:latin typeface="Calibri" pitchFamily="34" charset="0"/>
                          <a:cs typeface="Calibri" pitchFamily="34" charset="0"/>
                        </a:rPr>
                        <a:t>Utility maximization</a:t>
                      </a:r>
                    </a:p>
                    <a:p>
                      <a:pPr marL="285750" indent="-285750">
                        <a:buFont typeface="Arial" pitchFamily="34" charset="0"/>
                        <a:buChar char="•"/>
                      </a:pPr>
                      <a:r>
                        <a:rPr lang="en-US" sz="1600" dirty="0" smtClean="0">
                          <a:latin typeface="Calibri" pitchFamily="34" charset="0"/>
                          <a:cs typeface="Calibri" pitchFamily="34" charset="0"/>
                        </a:rPr>
                        <a:t>Competition</a:t>
                      </a:r>
                    </a:p>
                    <a:p>
                      <a:pPr marL="285750" indent="-285750">
                        <a:buFont typeface="Arial" pitchFamily="34" charset="0"/>
                        <a:buChar char="•"/>
                      </a:pPr>
                      <a:r>
                        <a:rPr lang="en-US" sz="1600" dirty="0" smtClean="0">
                          <a:latin typeface="Calibri" pitchFamily="34" charset="0"/>
                          <a:cs typeface="Calibri" pitchFamily="34" charset="0"/>
                        </a:rPr>
                        <a:t>Resource markets</a:t>
                      </a:r>
                    </a:p>
                    <a:p>
                      <a:pPr marL="285750" indent="-285750">
                        <a:buFont typeface="Arial" pitchFamily="34" charset="0"/>
                        <a:buChar char="•"/>
                      </a:pPr>
                      <a:r>
                        <a:rPr lang="en-US" sz="1600" dirty="0" smtClean="0">
                          <a:latin typeface="Calibri" pitchFamily="34" charset="0"/>
                          <a:cs typeface="Calibri" pitchFamily="34" charset="0"/>
                        </a:rPr>
                        <a:t>Market failure</a:t>
                      </a:r>
                    </a:p>
                    <a:p>
                      <a:pPr marL="0" indent="0">
                        <a:buFont typeface="Arial" pitchFamily="34" charset="0"/>
                        <a:buNone/>
                      </a:pPr>
                      <a:endParaRPr lang="en-US" sz="1600" dirty="0">
                        <a:solidFill>
                          <a:schemeClr val="tx1"/>
                        </a:solidFill>
                        <a:latin typeface="Calibri" pitchFamily="34" charset="0"/>
                        <a:cs typeface="Calibri"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marL="285750" indent="-285750">
                        <a:buFont typeface="Arial" pitchFamily="34" charset="0"/>
                        <a:buChar char="•"/>
                      </a:pPr>
                      <a:r>
                        <a:rPr lang="en-US" sz="1600" dirty="0" smtClean="0">
                          <a:latin typeface="Calibri" pitchFamily="34" charset="0"/>
                          <a:cs typeface="Calibri" pitchFamily="34" charset="0"/>
                        </a:rPr>
                        <a:t>National markets</a:t>
                      </a:r>
                    </a:p>
                    <a:p>
                      <a:pPr marL="285750" indent="-285750">
                        <a:buFont typeface="Arial" pitchFamily="34" charset="0"/>
                        <a:buChar char="•"/>
                      </a:pPr>
                      <a:r>
                        <a:rPr lang="en-US" sz="1600" dirty="0" smtClean="0">
                          <a:latin typeface="Calibri" pitchFamily="34" charset="0"/>
                          <a:cs typeface="Calibri" pitchFamily="34" charset="0"/>
                        </a:rPr>
                        <a:t>Total output and income of nations</a:t>
                      </a:r>
                    </a:p>
                    <a:p>
                      <a:pPr marL="285750" indent="-285750">
                        <a:buFont typeface="Arial" pitchFamily="34" charset="0"/>
                        <a:buChar char="•"/>
                      </a:pPr>
                      <a:r>
                        <a:rPr lang="en-US" sz="1600" dirty="0" smtClean="0">
                          <a:latin typeface="Calibri" pitchFamily="34" charset="0"/>
                          <a:cs typeface="Calibri" pitchFamily="34" charset="0"/>
                        </a:rPr>
                        <a:t>Total supply and demand</a:t>
                      </a:r>
                      <a:r>
                        <a:rPr lang="en-US" sz="1600" baseline="0" dirty="0" smtClean="0">
                          <a:latin typeface="Calibri" pitchFamily="34" charset="0"/>
                          <a:cs typeface="Calibri" pitchFamily="34" charset="0"/>
                        </a:rPr>
                        <a:t> </a:t>
                      </a:r>
                      <a:r>
                        <a:rPr lang="en-US" sz="1600" dirty="0" smtClean="0">
                          <a:latin typeface="Calibri" pitchFamily="34" charset="0"/>
                          <a:cs typeface="Calibri" pitchFamily="34" charset="0"/>
                        </a:rPr>
                        <a:t>of the     nation</a:t>
                      </a:r>
                    </a:p>
                    <a:p>
                      <a:pPr marL="285750" indent="-285750">
                        <a:buFont typeface="Arial" pitchFamily="34" charset="0"/>
                        <a:buChar char="•"/>
                      </a:pPr>
                      <a:r>
                        <a:rPr lang="en-US" sz="1600" dirty="0" smtClean="0">
                          <a:latin typeface="Calibri" pitchFamily="34" charset="0"/>
                          <a:cs typeface="Calibri" pitchFamily="34" charset="0"/>
                        </a:rPr>
                        <a:t>Taxes and government spending</a:t>
                      </a:r>
                    </a:p>
                    <a:p>
                      <a:pPr marL="285750" indent="-285750">
                        <a:buFont typeface="Arial" pitchFamily="34" charset="0"/>
                        <a:buChar char="•"/>
                      </a:pPr>
                      <a:r>
                        <a:rPr lang="en-US" sz="1600" dirty="0" smtClean="0">
                          <a:latin typeface="Calibri" pitchFamily="34" charset="0"/>
                          <a:cs typeface="Calibri" pitchFamily="34" charset="0"/>
                        </a:rPr>
                        <a:t>Interest rates and central banks</a:t>
                      </a:r>
                    </a:p>
                    <a:p>
                      <a:pPr marL="285750" indent="-285750">
                        <a:buFont typeface="Arial" pitchFamily="34" charset="0"/>
                        <a:buChar char="•"/>
                      </a:pPr>
                      <a:r>
                        <a:rPr lang="en-US" sz="1600" dirty="0" smtClean="0">
                          <a:latin typeface="Calibri" pitchFamily="34" charset="0"/>
                          <a:cs typeface="Calibri" pitchFamily="34" charset="0"/>
                        </a:rPr>
                        <a:t>Unemployment and inflation</a:t>
                      </a:r>
                    </a:p>
                    <a:p>
                      <a:pPr marL="285750" indent="-285750">
                        <a:buFont typeface="Arial" pitchFamily="34" charset="0"/>
                        <a:buChar char="•"/>
                      </a:pPr>
                      <a:r>
                        <a:rPr lang="en-US" sz="1600" dirty="0" smtClean="0">
                          <a:latin typeface="Calibri" pitchFamily="34" charset="0"/>
                          <a:cs typeface="Calibri" pitchFamily="34" charset="0"/>
                        </a:rPr>
                        <a:t>Income distribution</a:t>
                      </a:r>
                    </a:p>
                    <a:p>
                      <a:pPr marL="285750" indent="-285750">
                        <a:buFont typeface="Arial" pitchFamily="34" charset="0"/>
                        <a:buChar char="•"/>
                      </a:pPr>
                      <a:r>
                        <a:rPr lang="en-US" sz="1600" dirty="0" smtClean="0">
                          <a:latin typeface="Calibri" pitchFamily="34" charset="0"/>
                          <a:cs typeface="Calibri" pitchFamily="34" charset="0"/>
                        </a:rPr>
                        <a:t>Economics growth and development</a:t>
                      </a:r>
                    </a:p>
                    <a:p>
                      <a:pPr marL="285750" indent="-285750">
                        <a:buFont typeface="Arial" pitchFamily="34" charset="0"/>
                        <a:buChar char="•"/>
                      </a:pPr>
                      <a:r>
                        <a:rPr lang="en-US" sz="1600" dirty="0" smtClean="0">
                          <a:latin typeface="Calibri" pitchFamily="34" charset="0"/>
                          <a:cs typeface="Calibri" pitchFamily="34" charset="0"/>
                        </a:rPr>
                        <a:t>International trade</a:t>
                      </a:r>
                    </a:p>
                    <a:p>
                      <a:pPr marL="0" indent="0">
                        <a:buFont typeface="Arial" pitchFamily="34" charset="0"/>
                        <a:buNone/>
                      </a:pPr>
                      <a:endParaRPr lang="en-US" sz="1600" dirty="0">
                        <a:solidFill>
                          <a:schemeClr val="tx1"/>
                        </a:solidFill>
                        <a:latin typeface="Calibri" pitchFamily="34" charset="0"/>
                        <a:cs typeface="Calibri"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tcPr>
                </a:tc>
              </a:tr>
            </a:tbl>
          </a:graphicData>
        </a:graphic>
      </p:graphicFrame>
      <p:sp>
        <p:nvSpPr>
          <p:cNvPr id="3" name="Rectangle 2"/>
          <p:cNvSpPr/>
          <p:nvPr/>
        </p:nvSpPr>
        <p:spPr>
          <a:xfrm>
            <a:off x="0" y="723901"/>
            <a:ext cx="8686800" cy="1015663"/>
          </a:xfrm>
          <a:prstGeom prst="rect">
            <a:avLst/>
          </a:prstGeom>
        </p:spPr>
        <p:txBody>
          <a:bodyPr wrap="square">
            <a:spAutoFit/>
          </a:bodyPr>
          <a:lstStyle/>
          <a:p>
            <a:r>
              <a:rPr lang="en-US" sz="2400" dirty="0" smtClean="0">
                <a:solidFill>
                  <a:srgbClr val="FF3300"/>
                </a:solidFill>
              </a:rPr>
              <a:t>Microeconomics vs. Macroeconomics</a:t>
            </a:r>
          </a:p>
          <a:p>
            <a:r>
              <a:rPr lang="en-US" dirty="0" smtClean="0"/>
              <a:t>The two main units in your economics course can be broken down into many smaller topics. Some of them are identified below.</a:t>
            </a:r>
            <a:endParaRPr lang="en-US" dirty="0"/>
          </a:p>
        </p:txBody>
      </p:sp>
      <p:sp>
        <p:nvSpPr>
          <p:cNvPr id="6" name="TextBox 5"/>
          <p:cNvSpPr txBox="1"/>
          <p:nvPr/>
        </p:nvSpPr>
        <p:spPr>
          <a:xfrm>
            <a:off x="5041900" y="190500"/>
            <a:ext cx="2882900" cy="307777"/>
          </a:xfrm>
          <a:prstGeom prst="rect">
            <a:avLst/>
          </a:prstGeom>
          <a:noFill/>
        </p:spPr>
        <p:txBody>
          <a:bodyPr vert="horz" wrap="square" rtlCol="0">
            <a:spAutoFit/>
          </a:bodyPr>
          <a:lstStyle/>
          <a:p>
            <a:pPr algn="ctr"/>
            <a:r>
              <a:rPr lang="en-US" sz="1400" i="1" dirty="0" smtClean="0">
                <a:latin typeface="Lucida Sans - 24"/>
              </a:rPr>
              <a:t>W</a:t>
            </a:r>
            <a:r>
              <a:rPr lang="en-US" sz="1400" i="1" dirty="0" smtClean="0">
                <a:latin typeface="Lucida Sans - 18"/>
              </a:rPr>
              <a:t>hat is Economics?</a:t>
            </a:r>
            <a:endParaRPr lang="en-US" sz="1400" i="1" dirty="0">
              <a:latin typeface="Lucida Sans - 1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1793</TotalTime>
  <Words>6717</Words>
  <Application>Microsoft Office PowerPoint</Application>
  <PresentationFormat>On-screen Show (16:10)</PresentationFormat>
  <Paragraphs>692</Paragraphs>
  <Slides>48</Slides>
  <Notes>1</Notes>
  <HiddenSlides>0</HiddenSlides>
  <MMClips>5</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Welker</dc:creator>
  <cp:lastModifiedBy>Jason Welker</cp:lastModifiedBy>
  <cp:revision>190</cp:revision>
  <dcterms:created xsi:type="dcterms:W3CDTF">2012-04-30T21:31:06Z</dcterms:created>
  <dcterms:modified xsi:type="dcterms:W3CDTF">2012-08-16T11:41:55Z</dcterms:modified>
</cp:coreProperties>
</file>